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61" r:id="rId2"/>
    <p:sldId id="262" r:id="rId3"/>
    <p:sldId id="256" r:id="rId4"/>
    <p:sldId id="257" r:id="rId5"/>
    <p:sldId id="258" r:id="rId6"/>
    <p:sldId id="259" r:id="rId7"/>
  </p:sldIdLst>
  <p:sldSz cx="9144000" cy="5143500" type="screen16x9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6">
          <p15:clr>
            <a:srgbClr val="A4A3A4"/>
          </p15:clr>
        </p15:guide>
        <p15:guide id="2" orient="horz" pos="150">
          <p15:clr>
            <a:srgbClr val="A4A3A4"/>
          </p15:clr>
        </p15:guide>
        <p15:guide id="3" orient="horz" pos="1278">
          <p15:clr>
            <a:srgbClr val="A4A3A4"/>
          </p15:clr>
        </p15:guide>
        <p15:guide id="4" orient="horz" pos="2844">
          <p15:clr>
            <a:srgbClr val="A4A3A4"/>
          </p15:clr>
        </p15:guide>
        <p15:guide id="5" orient="horz" pos="696">
          <p15:clr>
            <a:srgbClr val="A4A3A4"/>
          </p15:clr>
        </p15:guide>
        <p15:guide id="6" orient="horz" pos="2423">
          <p15:clr>
            <a:srgbClr val="A4A3A4"/>
          </p15:clr>
        </p15:guide>
        <p15:guide id="7" orient="horz" pos="2960">
          <p15:clr>
            <a:srgbClr val="A4A3A4"/>
          </p15:clr>
        </p15:guide>
        <p15:guide id="8" pos="2932">
          <p15:clr>
            <a:srgbClr val="A4A3A4"/>
          </p15:clr>
        </p15:guide>
        <p15:guide id="9" pos="372">
          <p15:clr>
            <a:srgbClr val="A4A3A4"/>
          </p15:clr>
        </p15:guide>
        <p15:guide id="10" pos="4638">
          <p15:clr>
            <a:srgbClr val="A4A3A4"/>
          </p15:clr>
        </p15:guide>
        <p15:guide id="11" pos="5617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pos="173">
          <p15:clr>
            <a:srgbClr val="A4A3A4"/>
          </p15:clr>
        </p15:guide>
        <p15:guide id="4" pos="414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A4CE4E"/>
    <a:srgbClr val="414141"/>
    <a:srgbClr val="DB2E16"/>
    <a:srgbClr val="F9E547"/>
    <a:srgbClr val="00C8DC"/>
    <a:srgbClr val="000000"/>
    <a:srgbClr val="731A7F"/>
    <a:srgbClr val="8F1A95"/>
    <a:srgbClr val="737373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7" autoAdjust="0"/>
    <p:restoredTop sz="94660"/>
  </p:normalViewPr>
  <p:slideViewPr>
    <p:cSldViewPr snapToGrid="0" snapToObjects="1" showGuides="1">
      <p:cViewPr>
        <p:scale>
          <a:sx n="100" d="100"/>
          <a:sy n="100" d="100"/>
        </p:scale>
        <p:origin x="-384" y="-216"/>
      </p:cViewPr>
      <p:guideLst>
        <p:guide orient="horz" pos="226"/>
        <p:guide orient="horz" pos="150"/>
        <p:guide orient="horz" pos="1278"/>
        <p:guide orient="horz" pos="2844"/>
        <p:guide orient="horz" pos="696"/>
        <p:guide orient="horz" pos="2423"/>
        <p:guide orient="horz" pos="2960"/>
        <p:guide pos="2932"/>
        <p:guide pos="372"/>
        <p:guide pos="4638"/>
        <p:guide pos="56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-3540" y="-96"/>
      </p:cViewPr>
      <p:guideLst>
        <p:guide orient="horz" pos="2880"/>
        <p:guide pos="2160"/>
        <p:guide pos="173"/>
        <p:guide pos="414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B3F974-BB90-4059-9901-8147A3A63439}" type="datetimeFigureOut">
              <a:rPr lang="en-US" smtClean="0"/>
              <a:pPr/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5FBB6-509D-433A-BC0A-FC2E7C728B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8065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84200" y="849313"/>
            <a:ext cx="5689600" cy="3200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55010" y="4236396"/>
            <a:ext cx="6414557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43"/>
          <p:cNvSpPr>
            <a:spLocks noChangeArrowheads="1"/>
          </p:cNvSpPr>
          <p:nvPr/>
        </p:nvSpPr>
        <p:spPr bwMode="auto">
          <a:xfrm>
            <a:off x="5748942" y="566532"/>
            <a:ext cx="1109058" cy="11642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+mj-lt"/>
            </a:endParaRPr>
          </a:p>
        </p:txBody>
      </p:sp>
      <p:sp>
        <p:nvSpPr>
          <p:cNvPr id="13" name="Rectangle 41"/>
          <p:cNvSpPr>
            <a:spLocks noChangeArrowheads="1"/>
          </p:cNvSpPr>
          <p:nvPr/>
        </p:nvSpPr>
        <p:spPr bwMode="auto">
          <a:xfrm>
            <a:off x="3201" y="566532"/>
            <a:ext cx="5745740" cy="116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+mj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867808" y="232999"/>
            <a:ext cx="873369" cy="251284"/>
            <a:chOff x="7823590" y="310702"/>
            <a:chExt cx="1164628" cy="335085"/>
          </a:xfrm>
        </p:grpSpPr>
        <p:grpSp>
          <p:nvGrpSpPr>
            <p:cNvPr id="15" name="Group 5"/>
            <p:cNvGrpSpPr>
              <a:grpSpLocks noChangeAspect="1"/>
            </p:cNvGrpSpPr>
            <p:nvPr userDrawn="1"/>
          </p:nvGrpSpPr>
          <p:grpSpPr bwMode="auto">
            <a:xfrm>
              <a:off x="7823590" y="310702"/>
              <a:ext cx="1164628" cy="335085"/>
              <a:chOff x="3182" y="1394"/>
              <a:chExt cx="855" cy="246"/>
            </a:xfrm>
          </p:grpSpPr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3810" y="1397"/>
                <a:ext cx="123" cy="115"/>
              </a:xfrm>
              <a:custGeom>
                <a:avLst/>
                <a:gdLst>
                  <a:gd name="T0" fmla="*/ 31 w 123"/>
                  <a:gd name="T1" fmla="*/ 0 h 115"/>
                  <a:gd name="T2" fmla="*/ 31 w 123"/>
                  <a:gd name="T3" fmla="*/ 47 h 115"/>
                  <a:gd name="T4" fmla="*/ 92 w 123"/>
                  <a:gd name="T5" fmla="*/ 47 h 115"/>
                  <a:gd name="T6" fmla="*/ 92 w 123"/>
                  <a:gd name="T7" fmla="*/ 0 h 115"/>
                  <a:gd name="T8" fmla="*/ 123 w 123"/>
                  <a:gd name="T9" fmla="*/ 0 h 115"/>
                  <a:gd name="T10" fmla="*/ 123 w 123"/>
                  <a:gd name="T11" fmla="*/ 115 h 115"/>
                  <a:gd name="T12" fmla="*/ 92 w 123"/>
                  <a:gd name="T13" fmla="*/ 115 h 115"/>
                  <a:gd name="T14" fmla="*/ 92 w 123"/>
                  <a:gd name="T15" fmla="*/ 64 h 115"/>
                  <a:gd name="T16" fmla="*/ 31 w 123"/>
                  <a:gd name="T17" fmla="*/ 64 h 115"/>
                  <a:gd name="T18" fmla="*/ 31 w 123"/>
                  <a:gd name="T19" fmla="*/ 115 h 115"/>
                  <a:gd name="T20" fmla="*/ 0 w 123"/>
                  <a:gd name="T21" fmla="*/ 115 h 115"/>
                  <a:gd name="T22" fmla="*/ 0 w 123"/>
                  <a:gd name="T23" fmla="*/ 0 h 115"/>
                  <a:gd name="T24" fmla="*/ 31 w 123"/>
                  <a:gd name="T2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15">
                    <a:moveTo>
                      <a:pt x="31" y="0"/>
                    </a:moveTo>
                    <a:lnTo>
                      <a:pt x="31" y="47"/>
                    </a:lnTo>
                    <a:lnTo>
                      <a:pt x="92" y="47"/>
                    </a:lnTo>
                    <a:lnTo>
                      <a:pt x="92" y="0"/>
                    </a:lnTo>
                    <a:lnTo>
                      <a:pt x="123" y="0"/>
                    </a:lnTo>
                    <a:lnTo>
                      <a:pt x="123" y="115"/>
                    </a:lnTo>
                    <a:lnTo>
                      <a:pt x="92" y="115"/>
                    </a:lnTo>
                    <a:lnTo>
                      <a:pt x="92" y="64"/>
                    </a:lnTo>
                    <a:lnTo>
                      <a:pt x="31" y="64"/>
                    </a:lnTo>
                    <a:lnTo>
                      <a:pt x="31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3810" y="1397"/>
                <a:ext cx="123" cy="115"/>
              </a:xfrm>
              <a:custGeom>
                <a:avLst/>
                <a:gdLst>
                  <a:gd name="T0" fmla="*/ 31 w 123"/>
                  <a:gd name="T1" fmla="*/ 0 h 115"/>
                  <a:gd name="T2" fmla="*/ 31 w 123"/>
                  <a:gd name="T3" fmla="*/ 47 h 115"/>
                  <a:gd name="T4" fmla="*/ 92 w 123"/>
                  <a:gd name="T5" fmla="*/ 47 h 115"/>
                  <a:gd name="T6" fmla="*/ 92 w 123"/>
                  <a:gd name="T7" fmla="*/ 0 h 115"/>
                  <a:gd name="T8" fmla="*/ 123 w 123"/>
                  <a:gd name="T9" fmla="*/ 0 h 115"/>
                  <a:gd name="T10" fmla="*/ 123 w 123"/>
                  <a:gd name="T11" fmla="*/ 115 h 115"/>
                  <a:gd name="T12" fmla="*/ 92 w 123"/>
                  <a:gd name="T13" fmla="*/ 115 h 115"/>
                  <a:gd name="T14" fmla="*/ 92 w 123"/>
                  <a:gd name="T15" fmla="*/ 64 h 115"/>
                  <a:gd name="T16" fmla="*/ 31 w 123"/>
                  <a:gd name="T17" fmla="*/ 64 h 115"/>
                  <a:gd name="T18" fmla="*/ 31 w 123"/>
                  <a:gd name="T19" fmla="*/ 115 h 115"/>
                  <a:gd name="T20" fmla="*/ 0 w 123"/>
                  <a:gd name="T21" fmla="*/ 115 h 115"/>
                  <a:gd name="T22" fmla="*/ 0 w 123"/>
                  <a:gd name="T23" fmla="*/ 0 h 115"/>
                  <a:gd name="T24" fmla="*/ 31 w 123"/>
                  <a:gd name="T2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15">
                    <a:moveTo>
                      <a:pt x="31" y="0"/>
                    </a:moveTo>
                    <a:lnTo>
                      <a:pt x="31" y="47"/>
                    </a:lnTo>
                    <a:lnTo>
                      <a:pt x="92" y="47"/>
                    </a:lnTo>
                    <a:lnTo>
                      <a:pt x="92" y="0"/>
                    </a:lnTo>
                    <a:lnTo>
                      <a:pt x="123" y="0"/>
                    </a:lnTo>
                    <a:lnTo>
                      <a:pt x="123" y="115"/>
                    </a:lnTo>
                    <a:lnTo>
                      <a:pt x="92" y="115"/>
                    </a:lnTo>
                    <a:lnTo>
                      <a:pt x="92" y="64"/>
                    </a:lnTo>
                    <a:lnTo>
                      <a:pt x="31" y="64"/>
                    </a:lnTo>
                    <a:lnTo>
                      <a:pt x="31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3428" y="1397"/>
                <a:ext cx="123" cy="115"/>
              </a:xfrm>
              <a:custGeom>
                <a:avLst/>
                <a:gdLst>
                  <a:gd name="T0" fmla="*/ 123 w 123"/>
                  <a:gd name="T1" fmla="*/ 0 h 115"/>
                  <a:gd name="T2" fmla="*/ 123 w 123"/>
                  <a:gd name="T3" fmla="*/ 19 h 115"/>
                  <a:gd name="T4" fmla="*/ 75 w 123"/>
                  <a:gd name="T5" fmla="*/ 19 h 115"/>
                  <a:gd name="T6" fmla="*/ 75 w 123"/>
                  <a:gd name="T7" fmla="*/ 115 h 115"/>
                  <a:gd name="T8" fmla="*/ 45 w 123"/>
                  <a:gd name="T9" fmla="*/ 115 h 115"/>
                  <a:gd name="T10" fmla="*/ 45 w 123"/>
                  <a:gd name="T11" fmla="*/ 19 h 115"/>
                  <a:gd name="T12" fmla="*/ 0 w 123"/>
                  <a:gd name="T13" fmla="*/ 19 h 115"/>
                  <a:gd name="T14" fmla="*/ 0 w 123"/>
                  <a:gd name="T15" fmla="*/ 0 h 115"/>
                  <a:gd name="T16" fmla="*/ 123 w 123"/>
                  <a:gd name="T1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115">
                    <a:moveTo>
                      <a:pt x="123" y="0"/>
                    </a:moveTo>
                    <a:lnTo>
                      <a:pt x="123" y="19"/>
                    </a:lnTo>
                    <a:lnTo>
                      <a:pt x="75" y="19"/>
                    </a:lnTo>
                    <a:lnTo>
                      <a:pt x="75" y="115"/>
                    </a:lnTo>
                    <a:lnTo>
                      <a:pt x="45" y="115"/>
                    </a:lnTo>
                    <a:lnTo>
                      <a:pt x="45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3428" y="1397"/>
                <a:ext cx="123" cy="115"/>
              </a:xfrm>
              <a:custGeom>
                <a:avLst/>
                <a:gdLst>
                  <a:gd name="T0" fmla="*/ 123 w 123"/>
                  <a:gd name="T1" fmla="*/ 0 h 115"/>
                  <a:gd name="T2" fmla="*/ 123 w 123"/>
                  <a:gd name="T3" fmla="*/ 19 h 115"/>
                  <a:gd name="T4" fmla="*/ 75 w 123"/>
                  <a:gd name="T5" fmla="*/ 19 h 115"/>
                  <a:gd name="T6" fmla="*/ 75 w 123"/>
                  <a:gd name="T7" fmla="*/ 115 h 115"/>
                  <a:gd name="T8" fmla="*/ 45 w 123"/>
                  <a:gd name="T9" fmla="*/ 115 h 115"/>
                  <a:gd name="T10" fmla="*/ 45 w 123"/>
                  <a:gd name="T11" fmla="*/ 19 h 115"/>
                  <a:gd name="T12" fmla="*/ 0 w 123"/>
                  <a:gd name="T13" fmla="*/ 19 h 115"/>
                  <a:gd name="T14" fmla="*/ 0 w 123"/>
                  <a:gd name="T15" fmla="*/ 0 h 115"/>
                  <a:gd name="T16" fmla="*/ 123 w 123"/>
                  <a:gd name="T17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115">
                    <a:moveTo>
                      <a:pt x="123" y="0"/>
                    </a:moveTo>
                    <a:lnTo>
                      <a:pt x="123" y="19"/>
                    </a:lnTo>
                    <a:lnTo>
                      <a:pt x="75" y="19"/>
                    </a:lnTo>
                    <a:lnTo>
                      <a:pt x="75" y="115"/>
                    </a:lnTo>
                    <a:lnTo>
                      <a:pt x="45" y="115"/>
                    </a:lnTo>
                    <a:lnTo>
                      <a:pt x="45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123" y="0"/>
                    </a:ln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1" name="Freeform 20"/>
              <p:cNvSpPr>
                <a:spLocks noEditPoints="1"/>
              </p:cNvSpPr>
              <p:nvPr/>
            </p:nvSpPr>
            <p:spPr bwMode="auto">
              <a:xfrm>
                <a:off x="3525" y="1397"/>
                <a:ext cx="144" cy="115"/>
              </a:xfrm>
              <a:custGeom>
                <a:avLst/>
                <a:gdLst>
                  <a:gd name="T0" fmla="*/ 144 w 144"/>
                  <a:gd name="T1" fmla="*/ 115 h 115"/>
                  <a:gd name="T2" fmla="*/ 111 w 144"/>
                  <a:gd name="T3" fmla="*/ 115 h 115"/>
                  <a:gd name="T4" fmla="*/ 101 w 144"/>
                  <a:gd name="T5" fmla="*/ 90 h 115"/>
                  <a:gd name="T6" fmla="*/ 42 w 144"/>
                  <a:gd name="T7" fmla="*/ 90 h 115"/>
                  <a:gd name="T8" fmla="*/ 33 w 144"/>
                  <a:gd name="T9" fmla="*/ 115 h 115"/>
                  <a:gd name="T10" fmla="*/ 0 w 144"/>
                  <a:gd name="T11" fmla="*/ 115 h 115"/>
                  <a:gd name="T12" fmla="*/ 54 w 144"/>
                  <a:gd name="T13" fmla="*/ 0 h 115"/>
                  <a:gd name="T14" fmla="*/ 92 w 144"/>
                  <a:gd name="T15" fmla="*/ 0 h 115"/>
                  <a:gd name="T16" fmla="*/ 144 w 144"/>
                  <a:gd name="T17" fmla="*/ 115 h 115"/>
                  <a:gd name="T18" fmla="*/ 73 w 144"/>
                  <a:gd name="T19" fmla="*/ 19 h 115"/>
                  <a:gd name="T20" fmla="*/ 52 w 144"/>
                  <a:gd name="T21" fmla="*/ 73 h 115"/>
                  <a:gd name="T22" fmla="*/ 94 w 144"/>
                  <a:gd name="T23" fmla="*/ 73 h 115"/>
                  <a:gd name="T24" fmla="*/ 73 w 144"/>
                  <a:gd name="T25" fmla="*/ 1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15">
                    <a:moveTo>
                      <a:pt x="144" y="115"/>
                    </a:moveTo>
                    <a:lnTo>
                      <a:pt x="111" y="115"/>
                    </a:lnTo>
                    <a:lnTo>
                      <a:pt x="101" y="90"/>
                    </a:lnTo>
                    <a:lnTo>
                      <a:pt x="42" y="90"/>
                    </a:lnTo>
                    <a:lnTo>
                      <a:pt x="33" y="115"/>
                    </a:lnTo>
                    <a:lnTo>
                      <a:pt x="0" y="115"/>
                    </a:lnTo>
                    <a:lnTo>
                      <a:pt x="54" y="0"/>
                    </a:lnTo>
                    <a:lnTo>
                      <a:pt x="92" y="0"/>
                    </a:lnTo>
                    <a:lnTo>
                      <a:pt x="144" y="115"/>
                    </a:lnTo>
                    <a:close/>
                    <a:moveTo>
                      <a:pt x="73" y="19"/>
                    </a:moveTo>
                    <a:lnTo>
                      <a:pt x="52" y="73"/>
                    </a:lnTo>
                    <a:lnTo>
                      <a:pt x="94" y="73"/>
                    </a:lnTo>
                    <a:lnTo>
                      <a:pt x="73" y="19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auto">
              <a:xfrm>
                <a:off x="3525" y="1397"/>
                <a:ext cx="144" cy="115"/>
              </a:xfrm>
              <a:custGeom>
                <a:avLst/>
                <a:gdLst>
                  <a:gd name="T0" fmla="*/ 144 w 144"/>
                  <a:gd name="T1" fmla="*/ 115 h 115"/>
                  <a:gd name="T2" fmla="*/ 111 w 144"/>
                  <a:gd name="T3" fmla="*/ 115 h 115"/>
                  <a:gd name="T4" fmla="*/ 101 w 144"/>
                  <a:gd name="T5" fmla="*/ 90 h 115"/>
                  <a:gd name="T6" fmla="*/ 42 w 144"/>
                  <a:gd name="T7" fmla="*/ 90 h 115"/>
                  <a:gd name="T8" fmla="*/ 33 w 144"/>
                  <a:gd name="T9" fmla="*/ 115 h 115"/>
                  <a:gd name="T10" fmla="*/ 0 w 144"/>
                  <a:gd name="T11" fmla="*/ 115 h 115"/>
                  <a:gd name="T12" fmla="*/ 54 w 144"/>
                  <a:gd name="T13" fmla="*/ 0 h 115"/>
                  <a:gd name="T14" fmla="*/ 92 w 144"/>
                  <a:gd name="T15" fmla="*/ 0 h 115"/>
                  <a:gd name="T16" fmla="*/ 144 w 144"/>
                  <a:gd name="T17" fmla="*/ 115 h 115"/>
                  <a:gd name="T18" fmla="*/ 73 w 144"/>
                  <a:gd name="T19" fmla="*/ 19 h 115"/>
                  <a:gd name="T20" fmla="*/ 52 w 144"/>
                  <a:gd name="T21" fmla="*/ 73 h 115"/>
                  <a:gd name="T22" fmla="*/ 94 w 144"/>
                  <a:gd name="T23" fmla="*/ 73 h 115"/>
                  <a:gd name="T24" fmla="*/ 73 w 144"/>
                  <a:gd name="T25" fmla="*/ 1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" h="115">
                    <a:moveTo>
                      <a:pt x="144" y="115"/>
                    </a:moveTo>
                    <a:lnTo>
                      <a:pt x="111" y="115"/>
                    </a:lnTo>
                    <a:lnTo>
                      <a:pt x="101" y="90"/>
                    </a:lnTo>
                    <a:lnTo>
                      <a:pt x="42" y="90"/>
                    </a:lnTo>
                    <a:lnTo>
                      <a:pt x="33" y="115"/>
                    </a:lnTo>
                    <a:lnTo>
                      <a:pt x="0" y="115"/>
                    </a:lnTo>
                    <a:lnTo>
                      <a:pt x="54" y="0"/>
                    </a:lnTo>
                    <a:lnTo>
                      <a:pt x="92" y="0"/>
                    </a:lnTo>
                    <a:lnTo>
                      <a:pt x="144" y="115"/>
                    </a:lnTo>
                    <a:moveTo>
                      <a:pt x="73" y="19"/>
                    </a:moveTo>
                    <a:lnTo>
                      <a:pt x="52" y="73"/>
                    </a:lnTo>
                    <a:lnTo>
                      <a:pt x="94" y="73"/>
                    </a:lnTo>
                    <a:lnTo>
                      <a:pt x="73" y="19"/>
                    </a:ln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3" name="Rectangle 22"/>
              <p:cNvSpPr>
                <a:spLocks noChangeArrowheads="1"/>
              </p:cNvSpPr>
              <p:nvPr/>
            </p:nvSpPr>
            <p:spPr bwMode="auto">
              <a:xfrm>
                <a:off x="3957" y="1397"/>
                <a:ext cx="30" cy="115"/>
              </a:xfrm>
              <a:prstGeom prst="rect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3239" y="1397"/>
                <a:ext cx="123" cy="115"/>
              </a:xfrm>
              <a:custGeom>
                <a:avLst/>
                <a:gdLst>
                  <a:gd name="T0" fmla="*/ 31 w 123"/>
                  <a:gd name="T1" fmla="*/ 0 h 115"/>
                  <a:gd name="T2" fmla="*/ 31 w 123"/>
                  <a:gd name="T3" fmla="*/ 47 h 115"/>
                  <a:gd name="T4" fmla="*/ 92 w 123"/>
                  <a:gd name="T5" fmla="*/ 47 h 115"/>
                  <a:gd name="T6" fmla="*/ 92 w 123"/>
                  <a:gd name="T7" fmla="*/ 0 h 115"/>
                  <a:gd name="T8" fmla="*/ 123 w 123"/>
                  <a:gd name="T9" fmla="*/ 0 h 115"/>
                  <a:gd name="T10" fmla="*/ 123 w 123"/>
                  <a:gd name="T11" fmla="*/ 115 h 115"/>
                  <a:gd name="T12" fmla="*/ 92 w 123"/>
                  <a:gd name="T13" fmla="*/ 115 h 115"/>
                  <a:gd name="T14" fmla="*/ 92 w 123"/>
                  <a:gd name="T15" fmla="*/ 64 h 115"/>
                  <a:gd name="T16" fmla="*/ 31 w 123"/>
                  <a:gd name="T17" fmla="*/ 64 h 115"/>
                  <a:gd name="T18" fmla="*/ 31 w 123"/>
                  <a:gd name="T19" fmla="*/ 115 h 115"/>
                  <a:gd name="T20" fmla="*/ 0 w 123"/>
                  <a:gd name="T21" fmla="*/ 115 h 115"/>
                  <a:gd name="T22" fmla="*/ 0 w 123"/>
                  <a:gd name="T23" fmla="*/ 0 h 115"/>
                  <a:gd name="T24" fmla="*/ 31 w 123"/>
                  <a:gd name="T2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15">
                    <a:moveTo>
                      <a:pt x="31" y="0"/>
                    </a:moveTo>
                    <a:lnTo>
                      <a:pt x="31" y="47"/>
                    </a:lnTo>
                    <a:lnTo>
                      <a:pt x="92" y="47"/>
                    </a:lnTo>
                    <a:lnTo>
                      <a:pt x="92" y="0"/>
                    </a:lnTo>
                    <a:lnTo>
                      <a:pt x="123" y="0"/>
                    </a:lnTo>
                    <a:lnTo>
                      <a:pt x="123" y="115"/>
                    </a:lnTo>
                    <a:lnTo>
                      <a:pt x="92" y="115"/>
                    </a:lnTo>
                    <a:lnTo>
                      <a:pt x="92" y="64"/>
                    </a:lnTo>
                    <a:lnTo>
                      <a:pt x="31" y="64"/>
                    </a:lnTo>
                    <a:lnTo>
                      <a:pt x="31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3239" y="1397"/>
                <a:ext cx="123" cy="115"/>
              </a:xfrm>
              <a:custGeom>
                <a:avLst/>
                <a:gdLst>
                  <a:gd name="T0" fmla="*/ 31 w 123"/>
                  <a:gd name="T1" fmla="*/ 0 h 115"/>
                  <a:gd name="T2" fmla="*/ 31 w 123"/>
                  <a:gd name="T3" fmla="*/ 47 h 115"/>
                  <a:gd name="T4" fmla="*/ 92 w 123"/>
                  <a:gd name="T5" fmla="*/ 47 h 115"/>
                  <a:gd name="T6" fmla="*/ 92 w 123"/>
                  <a:gd name="T7" fmla="*/ 0 h 115"/>
                  <a:gd name="T8" fmla="*/ 123 w 123"/>
                  <a:gd name="T9" fmla="*/ 0 h 115"/>
                  <a:gd name="T10" fmla="*/ 123 w 123"/>
                  <a:gd name="T11" fmla="*/ 115 h 115"/>
                  <a:gd name="T12" fmla="*/ 92 w 123"/>
                  <a:gd name="T13" fmla="*/ 115 h 115"/>
                  <a:gd name="T14" fmla="*/ 92 w 123"/>
                  <a:gd name="T15" fmla="*/ 64 h 115"/>
                  <a:gd name="T16" fmla="*/ 31 w 123"/>
                  <a:gd name="T17" fmla="*/ 64 h 115"/>
                  <a:gd name="T18" fmla="*/ 31 w 123"/>
                  <a:gd name="T19" fmla="*/ 115 h 115"/>
                  <a:gd name="T20" fmla="*/ 0 w 123"/>
                  <a:gd name="T21" fmla="*/ 115 h 115"/>
                  <a:gd name="T22" fmla="*/ 0 w 123"/>
                  <a:gd name="T23" fmla="*/ 0 h 115"/>
                  <a:gd name="T24" fmla="*/ 31 w 123"/>
                  <a:gd name="T25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3" h="115">
                    <a:moveTo>
                      <a:pt x="31" y="0"/>
                    </a:moveTo>
                    <a:lnTo>
                      <a:pt x="31" y="47"/>
                    </a:lnTo>
                    <a:lnTo>
                      <a:pt x="92" y="47"/>
                    </a:lnTo>
                    <a:lnTo>
                      <a:pt x="92" y="0"/>
                    </a:lnTo>
                    <a:lnTo>
                      <a:pt x="123" y="0"/>
                    </a:lnTo>
                    <a:lnTo>
                      <a:pt x="123" y="115"/>
                    </a:lnTo>
                    <a:lnTo>
                      <a:pt x="92" y="115"/>
                    </a:lnTo>
                    <a:lnTo>
                      <a:pt x="92" y="64"/>
                    </a:lnTo>
                    <a:lnTo>
                      <a:pt x="31" y="64"/>
                    </a:lnTo>
                    <a:lnTo>
                      <a:pt x="31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31" y="0"/>
                    </a:ln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3385" y="1397"/>
                <a:ext cx="31" cy="115"/>
              </a:xfrm>
              <a:prstGeom prst="rect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3664" y="1394"/>
                <a:ext cx="130" cy="121"/>
              </a:xfrm>
              <a:custGeom>
                <a:avLst/>
                <a:gdLst>
                  <a:gd name="T0" fmla="*/ 2 w 55"/>
                  <a:gd name="T1" fmla="*/ 36 h 51"/>
                  <a:gd name="T2" fmla="*/ 0 w 55"/>
                  <a:gd name="T3" fmla="*/ 26 h 51"/>
                  <a:gd name="T4" fmla="*/ 4 w 55"/>
                  <a:gd name="T5" fmla="*/ 12 h 51"/>
                  <a:gd name="T6" fmla="*/ 15 w 55"/>
                  <a:gd name="T7" fmla="*/ 2 h 51"/>
                  <a:gd name="T8" fmla="*/ 29 w 55"/>
                  <a:gd name="T9" fmla="*/ 0 h 51"/>
                  <a:gd name="T10" fmla="*/ 45 w 55"/>
                  <a:gd name="T11" fmla="*/ 3 h 51"/>
                  <a:gd name="T12" fmla="*/ 55 w 55"/>
                  <a:gd name="T13" fmla="*/ 15 h 51"/>
                  <a:gd name="T14" fmla="*/ 55 w 55"/>
                  <a:gd name="T15" fmla="*/ 18 h 51"/>
                  <a:gd name="T16" fmla="*/ 41 w 55"/>
                  <a:gd name="T17" fmla="*/ 18 h 51"/>
                  <a:gd name="T18" fmla="*/ 41 w 55"/>
                  <a:gd name="T19" fmla="*/ 14 h 51"/>
                  <a:gd name="T20" fmla="*/ 35 w 55"/>
                  <a:gd name="T21" fmla="*/ 8 h 51"/>
                  <a:gd name="T22" fmla="*/ 29 w 55"/>
                  <a:gd name="T23" fmla="*/ 7 h 51"/>
                  <a:gd name="T24" fmla="*/ 23 w 55"/>
                  <a:gd name="T25" fmla="*/ 9 h 51"/>
                  <a:gd name="T26" fmla="*/ 16 w 55"/>
                  <a:gd name="T27" fmla="*/ 16 h 51"/>
                  <a:gd name="T28" fmla="*/ 14 w 55"/>
                  <a:gd name="T29" fmla="*/ 26 h 51"/>
                  <a:gd name="T30" fmla="*/ 15 w 55"/>
                  <a:gd name="T31" fmla="*/ 35 h 51"/>
                  <a:gd name="T32" fmla="*/ 22 w 55"/>
                  <a:gd name="T33" fmla="*/ 42 h 51"/>
                  <a:gd name="T34" fmla="*/ 29 w 55"/>
                  <a:gd name="T35" fmla="*/ 44 h 51"/>
                  <a:gd name="T36" fmla="*/ 35 w 55"/>
                  <a:gd name="T37" fmla="*/ 43 h 51"/>
                  <a:gd name="T38" fmla="*/ 41 w 55"/>
                  <a:gd name="T39" fmla="*/ 38 h 51"/>
                  <a:gd name="T40" fmla="*/ 42 w 55"/>
                  <a:gd name="T41" fmla="*/ 32 h 51"/>
                  <a:gd name="T42" fmla="*/ 55 w 55"/>
                  <a:gd name="T43" fmla="*/ 32 h 51"/>
                  <a:gd name="T44" fmla="*/ 55 w 55"/>
                  <a:gd name="T45" fmla="*/ 37 h 51"/>
                  <a:gd name="T46" fmla="*/ 46 w 55"/>
                  <a:gd name="T47" fmla="*/ 48 h 51"/>
                  <a:gd name="T48" fmla="*/ 29 w 55"/>
                  <a:gd name="T49" fmla="*/ 51 h 51"/>
                  <a:gd name="T50" fmla="*/ 16 w 55"/>
                  <a:gd name="T51" fmla="*/ 49 h 51"/>
                  <a:gd name="T52" fmla="*/ 2 w 55"/>
                  <a:gd name="T53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1">
                    <a:moveTo>
                      <a:pt x="2" y="36"/>
                    </a:moveTo>
                    <a:cubicBezTo>
                      <a:pt x="1" y="33"/>
                      <a:pt x="0" y="30"/>
                      <a:pt x="0" y="26"/>
                    </a:cubicBezTo>
                    <a:cubicBezTo>
                      <a:pt x="0" y="21"/>
                      <a:pt x="1" y="16"/>
                      <a:pt x="4" y="12"/>
                    </a:cubicBezTo>
                    <a:cubicBezTo>
                      <a:pt x="6" y="8"/>
                      <a:pt x="10" y="4"/>
                      <a:pt x="15" y="2"/>
                    </a:cubicBezTo>
                    <a:cubicBezTo>
                      <a:pt x="19" y="1"/>
                      <a:pt x="24" y="0"/>
                      <a:pt x="29" y="0"/>
                    </a:cubicBezTo>
                    <a:cubicBezTo>
                      <a:pt x="35" y="0"/>
                      <a:pt x="40" y="1"/>
                      <a:pt x="45" y="3"/>
                    </a:cubicBezTo>
                    <a:cubicBezTo>
                      <a:pt x="50" y="5"/>
                      <a:pt x="54" y="10"/>
                      <a:pt x="55" y="15"/>
                    </a:cubicBezTo>
                    <a:cubicBezTo>
                      <a:pt x="55" y="16"/>
                      <a:pt x="55" y="17"/>
                      <a:pt x="55" y="18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1" y="16"/>
                      <a:pt x="41" y="15"/>
                      <a:pt x="41" y="14"/>
                    </a:cubicBezTo>
                    <a:cubicBezTo>
                      <a:pt x="40" y="11"/>
                      <a:pt x="38" y="9"/>
                      <a:pt x="35" y="8"/>
                    </a:cubicBezTo>
                    <a:cubicBezTo>
                      <a:pt x="33" y="8"/>
                      <a:pt x="31" y="7"/>
                      <a:pt x="29" y="7"/>
                    </a:cubicBezTo>
                    <a:cubicBezTo>
                      <a:pt x="27" y="7"/>
                      <a:pt x="25" y="8"/>
                      <a:pt x="23" y="9"/>
                    </a:cubicBezTo>
                    <a:cubicBezTo>
                      <a:pt x="19" y="10"/>
                      <a:pt x="17" y="12"/>
                      <a:pt x="16" y="16"/>
                    </a:cubicBezTo>
                    <a:cubicBezTo>
                      <a:pt x="14" y="19"/>
                      <a:pt x="14" y="22"/>
                      <a:pt x="14" y="26"/>
                    </a:cubicBezTo>
                    <a:cubicBezTo>
                      <a:pt x="14" y="29"/>
                      <a:pt x="14" y="32"/>
                      <a:pt x="15" y="35"/>
                    </a:cubicBezTo>
                    <a:cubicBezTo>
                      <a:pt x="16" y="38"/>
                      <a:pt x="19" y="41"/>
                      <a:pt x="22" y="42"/>
                    </a:cubicBezTo>
                    <a:cubicBezTo>
                      <a:pt x="24" y="43"/>
                      <a:pt x="27" y="44"/>
                      <a:pt x="29" y="44"/>
                    </a:cubicBezTo>
                    <a:cubicBezTo>
                      <a:pt x="31" y="44"/>
                      <a:pt x="33" y="43"/>
                      <a:pt x="35" y="43"/>
                    </a:cubicBezTo>
                    <a:cubicBezTo>
                      <a:pt x="38" y="42"/>
                      <a:pt x="40" y="40"/>
                      <a:pt x="41" y="38"/>
                    </a:cubicBezTo>
                    <a:cubicBezTo>
                      <a:pt x="41" y="36"/>
                      <a:pt x="42" y="34"/>
                      <a:pt x="42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4"/>
                      <a:pt x="55" y="36"/>
                      <a:pt x="55" y="37"/>
                    </a:cubicBezTo>
                    <a:cubicBezTo>
                      <a:pt x="54" y="42"/>
                      <a:pt x="50" y="46"/>
                      <a:pt x="46" y="48"/>
                    </a:cubicBezTo>
                    <a:cubicBezTo>
                      <a:pt x="41" y="50"/>
                      <a:pt x="35" y="51"/>
                      <a:pt x="29" y="51"/>
                    </a:cubicBezTo>
                    <a:cubicBezTo>
                      <a:pt x="24" y="51"/>
                      <a:pt x="20" y="50"/>
                      <a:pt x="16" y="49"/>
                    </a:cubicBezTo>
                    <a:cubicBezTo>
                      <a:pt x="10" y="47"/>
                      <a:pt x="4" y="43"/>
                      <a:pt x="2" y="36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3182" y="1546"/>
                <a:ext cx="29" cy="73"/>
              </a:xfrm>
              <a:custGeom>
                <a:avLst/>
                <a:gdLst>
                  <a:gd name="T0" fmla="*/ 12 w 12"/>
                  <a:gd name="T1" fmla="*/ 0 h 31"/>
                  <a:gd name="T2" fmla="*/ 0 w 12"/>
                  <a:gd name="T3" fmla="*/ 1 h 31"/>
                  <a:gd name="T4" fmla="*/ 0 w 12"/>
                  <a:gd name="T5" fmla="*/ 2 h 31"/>
                  <a:gd name="T6" fmla="*/ 1 w 12"/>
                  <a:gd name="T7" fmla="*/ 2 h 31"/>
                  <a:gd name="T8" fmla="*/ 5 w 12"/>
                  <a:gd name="T9" fmla="*/ 6 h 31"/>
                  <a:gd name="T10" fmla="*/ 5 w 12"/>
                  <a:gd name="T11" fmla="*/ 31 h 31"/>
                  <a:gd name="T12" fmla="*/ 12 w 12"/>
                  <a:gd name="T13" fmla="*/ 31 h 31"/>
                  <a:gd name="T14" fmla="*/ 12 w 12"/>
                  <a:gd name="T15" fmla="*/ 0 h 31"/>
                  <a:gd name="T16" fmla="*/ 12 w 12"/>
                  <a:gd name="T1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" h="31">
                    <a:moveTo>
                      <a:pt x="1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5" y="3"/>
                      <a:pt x="5" y="3"/>
                      <a:pt x="5" y="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3227" y="1567"/>
                <a:ext cx="57" cy="52"/>
              </a:xfrm>
              <a:custGeom>
                <a:avLst/>
                <a:gdLst>
                  <a:gd name="T0" fmla="*/ 17 w 24"/>
                  <a:gd name="T1" fmla="*/ 0 h 22"/>
                  <a:gd name="T2" fmla="*/ 9 w 24"/>
                  <a:gd name="T3" fmla="*/ 4 h 22"/>
                  <a:gd name="T4" fmla="*/ 9 w 24"/>
                  <a:gd name="T5" fmla="*/ 0 h 22"/>
                  <a:gd name="T6" fmla="*/ 9 w 24"/>
                  <a:gd name="T7" fmla="*/ 0 h 22"/>
                  <a:gd name="T8" fmla="*/ 0 w 24"/>
                  <a:gd name="T9" fmla="*/ 1 h 22"/>
                  <a:gd name="T10" fmla="*/ 0 w 24"/>
                  <a:gd name="T11" fmla="*/ 3 h 22"/>
                  <a:gd name="T12" fmla="*/ 0 w 24"/>
                  <a:gd name="T13" fmla="*/ 3 h 22"/>
                  <a:gd name="T14" fmla="*/ 4 w 24"/>
                  <a:gd name="T15" fmla="*/ 6 h 22"/>
                  <a:gd name="T16" fmla="*/ 4 w 24"/>
                  <a:gd name="T17" fmla="*/ 22 h 22"/>
                  <a:gd name="T18" fmla="*/ 9 w 24"/>
                  <a:gd name="T19" fmla="*/ 22 h 22"/>
                  <a:gd name="T20" fmla="*/ 9 w 24"/>
                  <a:gd name="T21" fmla="*/ 10 h 22"/>
                  <a:gd name="T22" fmla="*/ 15 w 24"/>
                  <a:gd name="T23" fmla="*/ 4 h 22"/>
                  <a:gd name="T24" fmla="*/ 18 w 24"/>
                  <a:gd name="T25" fmla="*/ 10 h 22"/>
                  <a:gd name="T26" fmla="*/ 18 w 24"/>
                  <a:gd name="T27" fmla="*/ 22 h 22"/>
                  <a:gd name="T28" fmla="*/ 24 w 24"/>
                  <a:gd name="T29" fmla="*/ 22 h 22"/>
                  <a:gd name="T30" fmla="*/ 24 w 24"/>
                  <a:gd name="T31" fmla="*/ 6 h 22"/>
                  <a:gd name="T32" fmla="*/ 17 w 24"/>
                  <a:gd name="T3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22">
                    <a:moveTo>
                      <a:pt x="17" y="0"/>
                    </a:moveTo>
                    <a:cubicBezTo>
                      <a:pt x="13" y="0"/>
                      <a:pt x="11" y="3"/>
                      <a:pt x="9" y="4"/>
                    </a:cubicBezTo>
                    <a:cubicBezTo>
                      <a:pt x="9" y="3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4" y="4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7"/>
                      <a:pt x="12" y="4"/>
                      <a:pt x="15" y="4"/>
                    </a:cubicBezTo>
                    <a:cubicBezTo>
                      <a:pt x="18" y="4"/>
                      <a:pt x="18" y="6"/>
                      <a:pt x="18" y="10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4" y="2"/>
                      <a:pt x="22" y="0"/>
                      <a:pt x="17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0" name="Freeform 29"/>
              <p:cNvSpPr>
                <a:spLocks/>
              </p:cNvSpPr>
              <p:nvPr/>
            </p:nvSpPr>
            <p:spPr bwMode="auto">
              <a:xfrm>
                <a:off x="3300" y="1567"/>
                <a:ext cx="38" cy="52"/>
              </a:xfrm>
              <a:custGeom>
                <a:avLst/>
                <a:gdLst>
                  <a:gd name="T0" fmla="*/ 9 w 16"/>
                  <a:gd name="T1" fmla="*/ 8 h 22"/>
                  <a:gd name="T2" fmla="*/ 5 w 16"/>
                  <a:gd name="T3" fmla="*/ 5 h 22"/>
                  <a:gd name="T4" fmla="*/ 8 w 16"/>
                  <a:gd name="T5" fmla="*/ 3 h 22"/>
                  <a:gd name="T6" fmla="*/ 14 w 16"/>
                  <a:gd name="T7" fmla="*/ 4 h 22"/>
                  <a:gd name="T8" fmla="*/ 14 w 16"/>
                  <a:gd name="T9" fmla="*/ 5 h 22"/>
                  <a:gd name="T10" fmla="*/ 14 w 16"/>
                  <a:gd name="T11" fmla="*/ 1 h 22"/>
                  <a:gd name="T12" fmla="*/ 14 w 16"/>
                  <a:gd name="T13" fmla="*/ 0 h 22"/>
                  <a:gd name="T14" fmla="*/ 8 w 16"/>
                  <a:gd name="T15" fmla="*/ 0 h 22"/>
                  <a:gd name="T16" fmla="*/ 0 w 16"/>
                  <a:gd name="T17" fmla="*/ 6 h 22"/>
                  <a:gd name="T18" fmla="*/ 6 w 16"/>
                  <a:gd name="T19" fmla="*/ 13 h 22"/>
                  <a:gd name="T20" fmla="*/ 11 w 16"/>
                  <a:gd name="T21" fmla="*/ 17 h 22"/>
                  <a:gd name="T22" fmla="*/ 7 w 16"/>
                  <a:gd name="T23" fmla="*/ 19 h 22"/>
                  <a:gd name="T24" fmla="*/ 0 w 16"/>
                  <a:gd name="T25" fmla="*/ 17 h 22"/>
                  <a:gd name="T26" fmla="*/ 0 w 16"/>
                  <a:gd name="T27" fmla="*/ 17 h 22"/>
                  <a:gd name="T28" fmla="*/ 0 w 16"/>
                  <a:gd name="T29" fmla="*/ 21 h 22"/>
                  <a:gd name="T30" fmla="*/ 0 w 16"/>
                  <a:gd name="T31" fmla="*/ 21 h 22"/>
                  <a:gd name="T32" fmla="*/ 7 w 16"/>
                  <a:gd name="T33" fmla="*/ 22 h 22"/>
                  <a:gd name="T34" fmla="*/ 16 w 16"/>
                  <a:gd name="T35" fmla="*/ 16 h 22"/>
                  <a:gd name="T36" fmla="*/ 9 w 16"/>
                  <a:gd name="T37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22">
                    <a:moveTo>
                      <a:pt x="9" y="8"/>
                    </a:moveTo>
                    <a:cubicBezTo>
                      <a:pt x="7" y="7"/>
                      <a:pt x="5" y="6"/>
                      <a:pt x="5" y="5"/>
                    </a:cubicBezTo>
                    <a:cubicBezTo>
                      <a:pt x="5" y="3"/>
                      <a:pt x="7" y="3"/>
                      <a:pt x="8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1" y="0"/>
                      <a:pt x="8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10"/>
                      <a:pt x="3" y="11"/>
                      <a:pt x="6" y="13"/>
                    </a:cubicBezTo>
                    <a:cubicBezTo>
                      <a:pt x="8" y="14"/>
                      <a:pt x="11" y="15"/>
                      <a:pt x="11" y="17"/>
                    </a:cubicBezTo>
                    <a:cubicBezTo>
                      <a:pt x="11" y="18"/>
                      <a:pt x="9" y="19"/>
                      <a:pt x="7" y="19"/>
                    </a:cubicBezTo>
                    <a:cubicBezTo>
                      <a:pt x="4" y="19"/>
                      <a:pt x="2" y="18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1" y="22"/>
                      <a:pt x="4" y="22"/>
                      <a:pt x="7" y="22"/>
                    </a:cubicBezTo>
                    <a:cubicBezTo>
                      <a:pt x="12" y="22"/>
                      <a:pt x="16" y="20"/>
                      <a:pt x="16" y="16"/>
                    </a:cubicBezTo>
                    <a:cubicBezTo>
                      <a:pt x="16" y="12"/>
                      <a:pt x="12" y="10"/>
                      <a:pt x="9" y="8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1" name="Freeform 30"/>
              <p:cNvSpPr>
                <a:spLocks noEditPoints="1"/>
              </p:cNvSpPr>
              <p:nvPr/>
            </p:nvSpPr>
            <p:spPr bwMode="auto">
              <a:xfrm>
                <a:off x="3345" y="1567"/>
                <a:ext cx="59" cy="73"/>
              </a:xfrm>
              <a:custGeom>
                <a:avLst/>
                <a:gdLst>
                  <a:gd name="T0" fmla="*/ 16 w 25"/>
                  <a:gd name="T1" fmla="*/ 0 h 31"/>
                  <a:gd name="T2" fmla="*/ 10 w 25"/>
                  <a:gd name="T3" fmla="*/ 3 h 31"/>
                  <a:gd name="T4" fmla="*/ 10 w 25"/>
                  <a:gd name="T5" fmla="*/ 0 h 31"/>
                  <a:gd name="T6" fmla="*/ 9 w 25"/>
                  <a:gd name="T7" fmla="*/ 0 h 31"/>
                  <a:gd name="T8" fmla="*/ 0 w 25"/>
                  <a:gd name="T9" fmla="*/ 1 h 31"/>
                  <a:gd name="T10" fmla="*/ 0 w 25"/>
                  <a:gd name="T11" fmla="*/ 3 h 31"/>
                  <a:gd name="T12" fmla="*/ 0 w 25"/>
                  <a:gd name="T13" fmla="*/ 3 h 31"/>
                  <a:gd name="T14" fmla="*/ 4 w 25"/>
                  <a:gd name="T15" fmla="*/ 6 h 31"/>
                  <a:gd name="T16" fmla="*/ 4 w 25"/>
                  <a:gd name="T17" fmla="*/ 31 h 31"/>
                  <a:gd name="T18" fmla="*/ 10 w 25"/>
                  <a:gd name="T19" fmla="*/ 31 h 31"/>
                  <a:gd name="T20" fmla="*/ 10 w 25"/>
                  <a:gd name="T21" fmla="*/ 20 h 31"/>
                  <a:gd name="T22" fmla="*/ 16 w 25"/>
                  <a:gd name="T23" fmla="*/ 22 h 31"/>
                  <a:gd name="T24" fmla="*/ 25 w 25"/>
                  <a:gd name="T25" fmla="*/ 11 h 31"/>
                  <a:gd name="T26" fmla="*/ 16 w 25"/>
                  <a:gd name="T27" fmla="*/ 0 h 31"/>
                  <a:gd name="T28" fmla="*/ 14 w 25"/>
                  <a:gd name="T29" fmla="*/ 3 h 31"/>
                  <a:gd name="T30" fmla="*/ 19 w 25"/>
                  <a:gd name="T31" fmla="*/ 11 h 31"/>
                  <a:gd name="T32" fmla="*/ 14 w 25"/>
                  <a:gd name="T33" fmla="*/ 19 h 31"/>
                  <a:gd name="T34" fmla="*/ 10 w 25"/>
                  <a:gd name="T35" fmla="*/ 12 h 31"/>
                  <a:gd name="T36" fmla="*/ 10 w 25"/>
                  <a:gd name="T37" fmla="*/ 10 h 31"/>
                  <a:gd name="T38" fmla="*/ 14 w 25"/>
                  <a:gd name="T39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31">
                    <a:moveTo>
                      <a:pt x="16" y="0"/>
                    </a:moveTo>
                    <a:cubicBezTo>
                      <a:pt x="14" y="0"/>
                      <a:pt x="12" y="1"/>
                      <a:pt x="10" y="3"/>
                    </a:cubicBezTo>
                    <a:cubicBezTo>
                      <a:pt x="10" y="2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4" y="4"/>
                      <a:pt x="4" y="6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10" y="31"/>
                      <a:pt x="10" y="21"/>
                      <a:pt x="10" y="20"/>
                    </a:cubicBezTo>
                    <a:cubicBezTo>
                      <a:pt x="11" y="21"/>
                      <a:pt x="13" y="22"/>
                      <a:pt x="16" y="22"/>
                    </a:cubicBezTo>
                    <a:cubicBezTo>
                      <a:pt x="22" y="22"/>
                      <a:pt x="25" y="18"/>
                      <a:pt x="25" y="11"/>
                    </a:cubicBezTo>
                    <a:cubicBezTo>
                      <a:pt x="25" y="4"/>
                      <a:pt x="22" y="0"/>
                      <a:pt x="16" y="0"/>
                    </a:cubicBezTo>
                    <a:moveTo>
                      <a:pt x="14" y="3"/>
                    </a:moveTo>
                    <a:cubicBezTo>
                      <a:pt x="18" y="3"/>
                      <a:pt x="19" y="7"/>
                      <a:pt x="19" y="11"/>
                    </a:cubicBezTo>
                    <a:cubicBezTo>
                      <a:pt x="19" y="16"/>
                      <a:pt x="17" y="19"/>
                      <a:pt x="14" y="19"/>
                    </a:cubicBezTo>
                    <a:cubicBezTo>
                      <a:pt x="11" y="19"/>
                      <a:pt x="10" y="15"/>
                      <a:pt x="10" y="12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8"/>
                      <a:pt x="10" y="3"/>
                      <a:pt x="14" y="3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auto">
              <a:xfrm>
                <a:off x="3414" y="1567"/>
                <a:ext cx="23" cy="52"/>
              </a:xfrm>
              <a:custGeom>
                <a:avLst/>
                <a:gdLst>
                  <a:gd name="T0" fmla="*/ 0 w 10"/>
                  <a:gd name="T1" fmla="*/ 1 h 22"/>
                  <a:gd name="T2" fmla="*/ 0 w 10"/>
                  <a:gd name="T3" fmla="*/ 3 h 22"/>
                  <a:gd name="T4" fmla="*/ 1 w 10"/>
                  <a:gd name="T5" fmla="*/ 3 h 22"/>
                  <a:gd name="T6" fmla="*/ 4 w 10"/>
                  <a:gd name="T7" fmla="*/ 6 h 22"/>
                  <a:gd name="T8" fmla="*/ 4 w 10"/>
                  <a:gd name="T9" fmla="*/ 22 h 22"/>
                  <a:gd name="T10" fmla="*/ 10 w 10"/>
                  <a:gd name="T11" fmla="*/ 22 h 22"/>
                  <a:gd name="T12" fmla="*/ 10 w 10"/>
                  <a:gd name="T13" fmla="*/ 0 h 22"/>
                  <a:gd name="T14" fmla="*/ 9 w 10"/>
                  <a:gd name="T15" fmla="*/ 0 h 22"/>
                  <a:gd name="T16" fmla="*/ 0 w 10"/>
                  <a:gd name="T17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22">
                    <a:moveTo>
                      <a:pt x="0" y="1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3" y="3"/>
                      <a:pt x="4" y="4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"/>
                      <a:pt x="0" y="1"/>
                      <a:pt x="0" y="1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3" name="Oval 32"/>
              <p:cNvSpPr>
                <a:spLocks noChangeArrowheads="1"/>
              </p:cNvSpPr>
              <p:nvPr/>
            </p:nvSpPr>
            <p:spPr bwMode="auto">
              <a:xfrm>
                <a:off x="3421" y="1546"/>
                <a:ext cx="19" cy="14"/>
              </a:xfrm>
              <a:prstGeom prst="ellipse">
                <a:avLst/>
              </a:pr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3449" y="1567"/>
                <a:ext cx="45" cy="52"/>
              </a:xfrm>
              <a:custGeom>
                <a:avLst/>
                <a:gdLst>
                  <a:gd name="T0" fmla="*/ 19 w 19"/>
                  <a:gd name="T1" fmla="*/ 5 h 22"/>
                  <a:gd name="T2" fmla="*/ 19 w 19"/>
                  <a:gd name="T3" fmla="*/ 0 h 22"/>
                  <a:gd name="T4" fmla="*/ 19 w 19"/>
                  <a:gd name="T5" fmla="*/ 0 h 22"/>
                  <a:gd name="T6" fmla="*/ 16 w 19"/>
                  <a:gd name="T7" fmla="*/ 0 h 22"/>
                  <a:gd name="T8" fmla="*/ 10 w 19"/>
                  <a:gd name="T9" fmla="*/ 4 h 22"/>
                  <a:gd name="T10" fmla="*/ 10 w 19"/>
                  <a:gd name="T11" fmla="*/ 0 h 22"/>
                  <a:gd name="T12" fmla="*/ 10 w 19"/>
                  <a:gd name="T13" fmla="*/ 0 h 22"/>
                  <a:gd name="T14" fmla="*/ 0 w 19"/>
                  <a:gd name="T15" fmla="*/ 1 h 22"/>
                  <a:gd name="T16" fmla="*/ 0 w 19"/>
                  <a:gd name="T17" fmla="*/ 3 h 22"/>
                  <a:gd name="T18" fmla="*/ 1 w 19"/>
                  <a:gd name="T19" fmla="*/ 3 h 22"/>
                  <a:gd name="T20" fmla="*/ 4 w 19"/>
                  <a:gd name="T21" fmla="*/ 6 h 22"/>
                  <a:gd name="T22" fmla="*/ 4 w 19"/>
                  <a:gd name="T23" fmla="*/ 22 h 22"/>
                  <a:gd name="T24" fmla="*/ 10 w 19"/>
                  <a:gd name="T25" fmla="*/ 22 h 22"/>
                  <a:gd name="T26" fmla="*/ 10 w 19"/>
                  <a:gd name="T27" fmla="*/ 11 h 22"/>
                  <a:gd name="T28" fmla="*/ 16 w 19"/>
                  <a:gd name="T29" fmla="*/ 4 h 22"/>
                  <a:gd name="T30" fmla="*/ 18 w 19"/>
                  <a:gd name="T31" fmla="*/ 5 h 22"/>
                  <a:gd name="T32" fmla="*/ 19 w 19"/>
                  <a:gd name="T33" fmla="*/ 5 h 22"/>
                  <a:gd name="T34" fmla="*/ 19 w 19"/>
                  <a:gd name="T35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" h="22">
                    <a:moveTo>
                      <a:pt x="19" y="5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3" y="0"/>
                      <a:pt x="11" y="2"/>
                      <a:pt x="10" y="4"/>
                    </a:cubicBezTo>
                    <a:cubicBezTo>
                      <a:pt x="10" y="2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4" y="3"/>
                      <a:pt x="4" y="4"/>
                      <a:pt x="4" y="6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9"/>
                      <a:pt x="11" y="4"/>
                      <a:pt x="16" y="4"/>
                    </a:cubicBezTo>
                    <a:cubicBezTo>
                      <a:pt x="17" y="4"/>
                      <a:pt x="18" y="5"/>
                      <a:pt x="18" y="5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9" y="5"/>
                      <a:pt x="19" y="5"/>
                      <a:pt x="19" y="5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5" name="Freeform 34"/>
              <p:cNvSpPr>
                <a:spLocks noEditPoints="1"/>
              </p:cNvSpPr>
              <p:nvPr/>
            </p:nvSpPr>
            <p:spPr bwMode="auto">
              <a:xfrm>
                <a:off x="3501" y="1567"/>
                <a:ext cx="47" cy="52"/>
              </a:xfrm>
              <a:custGeom>
                <a:avLst/>
                <a:gdLst>
                  <a:gd name="T0" fmla="*/ 20 w 20"/>
                  <a:gd name="T1" fmla="*/ 9 h 22"/>
                  <a:gd name="T2" fmla="*/ 11 w 20"/>
                  <a:gd name="T3" fmla="*/ 0 h 22"/>
                  <a:gd name="T4" fmla="*/ 0 w 20"/>
                  <a:gd name="T5" fmla="*/ 10 h 22"/>
                  <a:gd name="T6" fmla="*/ 12 w 20"/>
                  <a:gd name="T7" fmla="*/ 22 h 22"/>
                  <a:gd name="T8" fmla="*/ 20 w 20"/>
                  <a:gd name="T9" fmla="*/ 21 h 22"/>
                  <a:gd name="T10" fmla="*/ 20 w 20"/>
                  <a:gd name="T11" fmla="*/ 21 h 22"/>
                  <a:gd name="T12" fmla="*/ 20 w 20"/>
                  <a:gd name="T13" fmla="*/ 18 h 22"/>
                  <a:gd name="T14" fmla="*/ 19 w 20"/>
                  <a:gd name="T15" fmla="*/ 18 h 22"/>
                  <a:gd name="T16" fmla="*/ 15 w 20"/>
                  <a:gd name="T17" fmla="*/ 19 h 22"/>
                  <a:gd name="T18" fmla="*/ 6 w 20"/>
                  <a:gd name="T19" fmla="*/ 9 h 22"/>
                  <a:gd name="T20" fmla="*/ 20 w 20"/>
                  <a:gd name="T21" fmla="*/ 9 h 22"/>
                  <a:gd name="T22" fmla="*/ 20 w 20"/>
                  <a:gd name="T23" fmla="*/ 9 h 22"/>
                  <a:gd name="T24" fmla="*/ 10 w 20"/>
                  <a:gd name="T25" fmla="*/ 2 h 22"/>
                  <a:gd name="T26" fmla="*/ 14 w 20"/>
                  <a:gd name="T27" fmla="*/ 6 h 22"/>
                  <a:gd name="T28" fmla="*/ 6 w 20"/>
                  <a:gd name="T29" fmla="*/ 6 h 22"/>
                  <a:gd name="T30" fmla="*/ 10 w 20"/>
                  <a:gd name="T31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2">
                    <a:moveTo>
                      <a:pt x="20" y="9"/>
                    </a:moveTo>
                    <a:cubicBezTo>
                      <a:pt x="20" y="3"/>
                      <a:pt x="17" y="0"/>
                      <a:pt x="11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8"/>
                      <a:pt x="4" y="22"/>
                      <a:pt x="12" y="22"/>
                    </a:cubicBezTo>
                    <a:cubicBezTo>
                      <a:pt x="16" y="22"/>
                      <a:pt x="19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7" y="19"/>
                      <a:pt x="15" y="19"/>
                    </a:cubicBezTo>
                    <a:cubicBezTo>
                      <a:pt x="9" y="19"/>
                      <a:pt x="6" y="14"/>
                      <a:pt x="6" y="9"/>
                    </a:cubicBezTo>
                    <a:cubicBezTo>
                      <a:pt x="7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moveTo>
                      <a:pt x="10" y="2"/>
                    </a:moveTo>
                    <a:cubicBezTo>
                      <a:pt x="14" y="2"/>
                      <a:pt x="14" y="4"/>
                      <a:pt x="14" y="6"/>
                    </a:cubicBezTo>
                    <a:cubicBezTo>
                      <a:pt x="14" y="6"/>
                      <a:pt x="7" y="6"/>
                      <a:pt x="6" y="6"/>
                    </a:cubicBezTo>
                    <a:cubicBezTo>
                      <a:pt x="6" y="5"/>
                      <a:pt x="7" y="2"/>
                      <a:pt x="10" y="2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6" name="Freeform 35"/>
              <p:cNvSpPr>
                <a:spLocks/>
              </p:cNvSpPr>
              <p:nvPr/>
            </p:nvSpPr>
            <p:spPr bwMode="auto">
              <a:xfrm>
                <a:off x="3633" y="1543"/>
                <a:ext cx="57" cy="76"/>
              </a:xfrm>
              <a:custGeom>
                <a:avLst/>
                <a:gdLst>
                  <a:gd name="T0" fmla="*/ 18 w 24"/>
                  <a:gd name="T1" fmla="*/ 10 h 32"/>
                  <a:gd name="T2" fmla="*/ 10 w 24"/>
                  <a:gd name="T3" fmla="*/ 14 h 32"/>
                  <a:gd name="T4" fmla="*/ 10 w 24"/>
                  <a:gd name="T5" fmla="*/ 0 h 32"/>
                  <a:gd name="T6" fmla="*/ 9 w 24"/>
                  <a:gd name="T7" fmla="*/ 0 h 32"/>
                  <a:gd name="T8" fmla="*/ 0 w 24"/>
                  <a:gd name="T9" fmla="*/ 1 h 32"/>
                  <a:gd name="T10" fmla="*/ 0 w 24"/>
                  <a:gd name="T11" fmla="*/ 3 h 32"/>
                  <a:gd name="T12" fmla="*/ 0 w 24"/>
                  <a:gd name="T13" fmla="*/ 3 h 32"/>
                  <a:gd name="T14" fmla="*/ 4 w 24"/>
                  <a:gd name="T15" fmla="*/ 6 h 32"/>
                  <a:gd name="T16" fmla="*/ 4 w 24"/>
                  <a:gd name="T17" fmla="*/ 32 h 32"/>
                  <a:gd name="T18" fmla="*/ 10 w 24"/>
                  <a:gd name="T19" fmla="*/ 32 h 32"/>
                  <a:gd name="T20" fmla="*/ 10 w 24"/>
                  <a:gd name="T21" fmla="*/ 21 h 32"/>
                  <a:gd name="T22" fmla="*/ 15 w 24"/>
                  <a:gd name="T23" fmla="*/ 14 h 32"/>
                  <a:gd name="T24" fmla="*/ 18 w 24"/>
                  <a:gd name="T25" fmla="*/ 18 h 32"/>
                  <a:gd name="T26" fmla="*/ 18 w 24"/>
                  <a:gd name="T27" fmla="*/ 32 h 32"/>
                  <a:gd name="T28" fmla="*/ 24 w 24"/>
                  <a:gd name="T29" fmla="*/ 32 h 32"/>
                  <a:gd name="T30" fmla="*/ 24 w 24"/>
                  <a:gd name="T31" fmla="*/ 18 h 32"/>
                  <a:gd name="T32" fmla="*/ 18 w 24"/>
                  <a:gd name="T33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32">
                    <a:moveTo>
                      <a:pt x="18" y="10"/>
                    </a:moveTo>
                    <a:cubicBezTo>
                      <a:pt x="13" y="10"/>
                      <a:pt x="11" y="12"/>
                      <a:pt x="10" y="14"/>
                    </a:cubicBezTo>
                    <a:cubicBezTo>
                      <a:pt x="10" y="12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3" y="3"/>
                      <a:pt x="4" y="4"/>
                      <a:pt x="4" y="6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7"/>
                      <a:pt x="13" y="14"/>
                      <a:pt x="15" y="14"/>
                    </a:cubicBezTo>
                    <a:cubicBezTo>
                      <a:pt x="18" y="14"/>
                      <a:pt x="18" y="16"/>
                      <a:pt x="18" y="18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4" y="15"/>
                      <a:pt x="24" y="10"/>
                      <a:pt x="18" y="1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7" name="Freeform 36"/>
              <p:cNvSpPr>
                <a:spLocks noEditPoints="1"/>
              </p:cNvSpPr>
              <p:nvPr/>
            </p:nvSpPr>
            <p:spPr bwMode="auto">
              <a:xfrm>
                <a:off x="3704" y="1567"/>
                <a:ext cx="47" cy="52"/>
              </a:xfrm>
              <a:custGeom>
                <a:avLst/>
                <a:gdLst>
                  <a:gd name="T0" fmla="*/ 20 w 20"/>
                  <a:gd name="T1" fmla="*/ 9 h 22"/>
                  <a:gd name="T2" fmla="*/ 11 w 20"/>
                  <a:gd name="T3" fmla="*/ 0 h 22"/>
                  <a:gd name="T4" fmla="*/ 0 w 20"/>
                  <a:gd name="T5" fmla="*/ 10 h 22"/>
                  <a:gd name="T6" fmla="*/ 12 w 20"/>
                  <a:gd name="T7" fmla="*/ 22 h 22"/>
                  <a:gd name="T8" fmla="*/ 20 w 20"/>
                  <a:gd name="T9" fmla="*/ 21 h 22"/>
                  <a:gd name="T10" fmla="*/ 20 w 20"/>
                  <a:gd name="T11" fmla="*/ 21 h 22"/>
                  <a:gd name="T12" fmla="*/ 20 w 20"/>
                  <a:gd name="T13" fmla="*/ 18 h 22"/>
                  <a:gd name="T14" fmla="*/ 19 w 20"/>
                  <a:gd name="T15" fmla="*/ 18 h 22"/>
                  <a:gd name="T16" fmla="*/ 15 w 20"/>
                  <a:gd name="T17" fmla="*/ 19 h 22"/>
                  <a:gd name="T18" fmla="*/ 6 w 20"/>
                  <a:gd name="T19" fmla="*/ 9 h 22"/>
                  <a:gd name="T20" fmla="*/ 20 w 20"/>
                  <a:gd name="T21" fmla="*/ 9 h 22"/>
                  <a:gd name="T22" fmla="*/ 20 w 20"/>
                  <a:gd name="T23" fmla="*/ 9 h 22"/>
                  <a:gd name="T24" fmla="*/ 10 w 20"/>
                  <a:gd name="T25" fmla="*/ 2 h 22"/>
                  <a:gd name="T26" fmla="*/ 14 w 20"/>
                  <a:gd name="T27" fmla="*/ 6 h 22"/>
                  <a:gd name="T28" fmla="*/ 6 w 20"/>
                  <a:gd name="T29" fmla="*/ 6 h 22"/>
                  <a:gd name="T30" fmla="*/ 10 w 20"/>
                  <a:gd name="T31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2">
                    <a:moveTo>
                      <a:pt x="20" y="9"/>
                    </a:moveTo>
                    <a:cubicBezTo>
                      <a:pt x="20" y="3"/>
                      <a:pt x="17" y="0"/>
                      <a:pt x="11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8"/>
                      <a:pt x="4" y="22"/>
                      <a:pt x="12" y="22"/>
                    </a:cubicBezTo>
                    <a:cubicBezTo>
                      <a:pt x="16" y="22"/>
                      <a:pt x="19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7" y="19"/>
                      <a:pt x="15" y="19"/>
                    </a:cubicBezTo>
                    <a:cubicBezTo>
                      <a:pt x="9" y="19"/>
                      <a:pt x="6" y="14"/>
                      <a:pt x="6" y="9"/>
                    </a:cubicBezTo>
                    <a:cubicBezTo>
                      <a:pt x="7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moveTo>
                      <a:pt x="10" y="2"/>
                    </a:moveTo>
                    <a:cubicBezTo>
                      <a:pt x="14" y="2"/>
                      <a:pt x="14" y="4"/>
                      <a:pt x="14" y="6"/>
                    </a:cubicBezTo>
                    <a:cubicBezTo>
                      <a:pt x="14" y="6"/>
                      <a:pt x="7" y="6"/>
                      <a:pt x="6" y="6"/>
                    </a:cubicBezTo>
                    <a:cubicBezTo>
                      <a:pt x="6" y="5"/>
                      <a:pt x="7" y="2"/>
                      <a:pt x="10" y="2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auto">
              <a:xfrm>
                <a:off x="3588" y="1553"/>
                <a:ext cx="38" cy="66"/>
              </a:xfrm>
              <a:custGeom>
                <a:avLst/>
                <a:gdLst>
                  <a:gd name="T0" fmla="*/ 4 w 16"/>
                  <a:gd name="T1" fmla="*/ 0 h 28"/>
                  <a:gd name="T2" fmla="*/ 4 w 16"/>
                  <a:gd name="T3" fmla="*/ 6 h 28"/>
                  <a:gd name="T4" fmla="*/ 0 w 16"/>
                  <a:gd name="T5" fmla="*/ 6 h 28"/>
                  <a:gd name="T6" fmla="*/ 0 w 16"/>
                  <a:gd name="T7" fmla="*/ 9 h 28"/>
                  <a:gd name="T8" fmla="*/ 4 w 16"/>
                  <a:gd name="T9" fmla="*/ 9 h 28"/>
                  <a:gd name="T10" fmla="*/ 4 w 16"/>
                  <a:gd name="T11" fmla="*/ 22 h 28"/>
                  <a:gd name="T12" fmla="*/ 12 w 16"/>
                  <a:gd name="T13" fmla="*/ 28 h 28"/>
                  <a:gd name="T14" fmla="*/ 15 w 16"/>
                  <a:gd name="T15" fmla="*/ 28 h 28"/>
                  <a:gd name="T16" fmla="*/ 16 w 16"/>
                  <a:gd name="T17" fmla="*/ 28 h 28"/>
                  <a:gd name="T18" fmla="*/ 16 w 16"/>
                  <a:gd name="T19" fmla="*/ 25 h 28"/>
                  <a:gd name="T20" fmla="*/ 15 w 16"/>
                  <a:gd name="T21" fmla="*/ 25 h 28"/>
                  <a:gd name="T22" fmla="*/ 13 w 16"/>
                  <a:gd name="T23" fmla="*/ 25 h 28"/>
                  <a:gd name="T24" fmla="*/ 10 w 16"/>
                  <a:gd name="T25" fmla="*/ 21 h 28"/>
                  <a:gd name="T26" fmla="*/ 10 w 16"/>
                  <a:gd name="T27" fmla="*/ 9 h 28"/>
                  <a:gd name="T28" fmla="*/ 16 w 16"/>
                  <a:gd name="T29" fmla="*/ 9 h 28"/>
                  <a:gd name="T30" fmla="*/ 16 w 16"/>
                  <a:gd name="T31" fmla="*/ 6 h 28"/>
                  <a:gd name="T32" fmla="*/ 10 w 16"/>
                  <a:gd name="T33" fmla="*/ 6 h 28"/>
                  <a:gd name="T34" fmla="*/ 10 w 16"/>
                  <a:gd name="T35" fmla="*/ 0 h 28"/>
                  <a:gd name="T36" fmla="*/ 4 w 16"/>
                  <a:gd name="T3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28">
                    <a:moveTo>
                      <a:pt x="4" y="0"/>
                    </a:moveTo>
                    <a:cubicBezTo>
                      <a:pt x="4" y="0"/>
                      <a:pt x="4" y="6"/>
                      <a:pt x="4" y="6"/>
                    </a:cubicBezTo>
                    <a:cubicBezTo>
                      <a:pt x="3" y="6"/>
                      <a:pt x="0" y="6"/>
                      <a:pt x="0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3" y="9"/>
                      <a:pt x="4" y="9"/>
                    </a:cubicBezTo>
                    <a:cubicBezTo>
                      <a:pt x="4" y="10"/>
                      <a:pt x="4" y="22"/>
                      <a:pt x="4" y="22"/>
                    </a:cubicBezTo>
                    <a:cubicBezTo>
                      <a:pt x="4" y="28"/>
                      <a:pt x="7" y="28"/>
                      <a:pt x="12" y="28"/>
                    </a:cubicBezTo>
                    <a:cubicBezTo>
                      <a:pt x="13" y="28"/>
                      <a:pt x="14" y="28"/>
                      <a:pt x="15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4" y="25"/>
                      <a:pt x="13" y="25"/>
                    </a:cubicBezTo>
                    <a:cubicBezTo>
                      <a:pt x="10" y="25"/>
                      <a:pt x="10" y="24"/>
                      <a:pt x="10" y="21"/>
                    </a:cubicBezTo>
                    <a:cubicBezTo>
                      <a:pt x="10" y="21"/>
                      <a:pt x="10" y="10"/>
                      <a:pt x="10" y="9"/>
                    </a:cubicBezTo>
                    <a:cubicBezTo>
                      <a:pt x="10" y="9"/>
                      <a:pt x="16" y="9"/>
                      <a:pt x="16" y="9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0" y="6"/>
                      <a:pt x="10" y="6"/>
                    </a:cubicBezTo>
                    <a:cubicBezTo>
                      <a:pt x="10" y="6"/>
                      <a:pt x="10" y="0"/>
                      <a:pt x="10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39" name="Freeform 38"/>
              <p:cNvSpPr>
                <a:spLocks/>
              </p:cNvSpPr>
              <p:nvPr/>
            </p:nvSpPr>
            <p:spPr bwMode="auto">
              <a:xfrm>
                <a:off x="3787" y="1546"/>
                <a:ext cx="82" cy="73"/>
              </a:xfrm>
              <a:custGeom>
                <a:avLst/>
                <a:gdLst>
                  <a:gd name="T0" fmla="*/ 35 w 35"/>
                  <a:gd name="T1" fmla="*/ 0 h 31"/>
                  <a:gd name="T2" fmla="*/ 29 w 35"/>
                  <a:gd name="T3" fmla="*/ 0 h 31"/>
                  <a:gd name="T4" fmla="*/ 29 w 35"/>
                  <a:gd name="T5" fmla="*/ 23 h 31"/>
                  <a:gd name="T6" fmla="*/ 14 w 35"/>
                  <a:gd name="T7" fmla="*/ 0 h 31"/>
                  <a:gd name="T8" fmla="*/ 0 w 35"/>
                  <a:gd name="T9" fmla="*/ 0 h 31"/>
                  <a:gd name="T10" fmla="*/ 0 w 35"/>
                  <a:gd name="T11" fmla="*/ 2 h 31"/>
                  <a:gd name="T12" fmla="*/ 1 w 35"/>
                  <a:gd name="T13" fmla="*/ 2 h 31"/>
                  <a:gd name="T14" fmla="*/ 5 w 35"/>
                  <a:gd name="T15" fmla="*/ 6 h 31"/>
                  <a:gd name="T16" fmla="*/ 5 w 35"/>
                  <a:gd name="T17" fmla="*/ 31 h 31"/>
                  <a:gd name="T18" fmla="*/ 11 w 35"/>
                  <a:gd name="T19" fmla="*/ 31 h 31"/>
                  <a:gd name="T20" fmla="*/ 11 w 35"/>
                  <a:gd name="T21" fmla="*/ 6 h 31"/>
                  <a:gd name="T22" fmla="*/ 27 w 35"/>
                  <a:gd name="T23" fmla="*/ 31 h 31"/>
                  <a:gd name="T24" fmla="*/ 35 w 35"/>
                  <a:gd name="T25" fmla="*/ 31 h 31"/>
                  <a:gd name="T26" fmla="*/ 35 w 35"/>
                  <a:gd name="T27" fmla="*/ 0 h 31"/>
                  <a:gd name="T28" fmla="*/ 35 w 35"/>
                  <a:gd name="T2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31">
                    <a:moveTo>
                      <a:pt x="35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21"/>
                      <a:pt x="29" y="23"/>
                    </a:cubicBezTo>
                    <a:cubicBezTo>
                      <a:pt x="28" y="21"/>
                      <a:pt x="14" y="0"/>
                      <a:pt x="1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5" y="3"/>
                      <a:pt x="5" y="3"/>
                      <a:pt x="5" y="6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1"/>
                      <a:pt x="11" y="9"/>
                      <a:pt x="11" y="6"/>
                    </a:cubicBezTo>
                    <a:cubicBezTo>
                      <a:pt x="13" y="8"/>
                      <a:pt x="27" y="31"/>
                      <a:pt x="27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40" name="Freeform 39"/>
              <p:cNvSpPr>
                <a:spLocks noEditPoints="1"/>
              </p:cNvSpPr>
              <p:nvPr/>
            </p:nvSpPr>
            <p:spPr bwMode="auto">
              <a:xfrm>
                <a:off x="3883" y="1567"/>
                <a:ext cx="48" cy="52"/>
              </a:xfrm>
              <a:custGeom>
                <a:avLst/>
                <a:gdLst>
                  <a:gd name="T0" fmla="*/ 20 w 20"/>
                  <a:gd name="T1" fmla="*/ 9 h 22"/>
                  <a:gd name="T2" fmla="*/ 11 w 20"/>
                  <a:gd name="T3" fmla="*/ 0 h 22"/>
                  <a:gd name="T4" fmla="*/ 0 w 20"/>
                  <a:gd name="T5" fmla="*/ 10 h 22"/>
                  <a:gd name="T6" fmla="*/ 12 w 20"/>
                  <a:gd name="T7" fmla="*/ 22 h 22"/>
                  <a:gd name="T8" fmla="*/ 19 w 20"/>
                  <a:gd name="T9" fmla="*/ 21 h 22"/>
                  <a:gd name="T10" fmla="*/ 20 w 20"/>
                  <a:gd name="T11" fmla="*/ 21 h 22"/>
                  <a:gd name="T12" fmla="*/ 20 w 20"/>
                  <a:gd name="T13" fmla="*/ 18 h 22"/>
                  <a:gd name="T14" fmla="*/ 19 w 20"/>
                  <a:gd name="T15" fmla="*/ 18 h 22"/>
                  <a:gd name="T16" fmla="*/ 15 w 20"/>
                  <a:gd name="T17" fmla="*/ 19 h 22"/>
                  <a:gd name="T18" fmla="*/ 6 w 20"/>
                  <a:gd name="T19" fmla="*/ 9 h 22"/>
                  <a:gd name="T20" fmla="*/ 20 w 20"/>
                  <a:gd name="T21" fmla="*/ 9 h 22"/>
                  <a:gd name="T22" fmla="*/ 20 w 20"/>
                  <a:gd name="T23" fmla="*/ 9 h 22"/>
                  <a:gd name="T24" fmla="*/ 10 w 20"/>
                  <a:gd name="T25" fmla="*/ 2 h 22"/>
                  <a:gd name="T26" fmla="*/ 14 w 20"/>
                  <a:gd name="T27" fmla="*/ 6 h 22"/>
                  <a:gd name="T28" fmla="*/ 6 w 20"/>
                  <a:gd name="T29" fmla="*/ 6 h 22"/>
                  <a:gd name="T30" fmla="*/ 10 w 20"/>
                  <a:gd name="T31" fmla="*/ 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" h="22">
                    <a:moveTo>
                      <a:pt x="20" y="9"/>
                    </a:moveTo>
                    <a:cubicBezTo>
                      <a:pt x="20" y="3"/>
                      <a:pt x="17" y="0"/>
                      <a:pt x="11" y="0"/>
                    </a:cubicBezTo>
                    <a:cubicBezTo>
                      <a:pt x="3" y="0"/>
                      <a:pt x="0" y="3"/>
                      <a:pt x="0" y="10"/>
                    </a:cubicBezTo>
                    <a:cubicBezTo>
                      <a:pt x="0" y="18"/>
                      <a:pt x="4" y="22"/>
                      <a:pt x="12" y="22"/>
                    </a:cubicBezTo>
                    <a:cubicBezTo>
                      <a:pt x="16" y="22"/>
                      <a:pt x="18" y="21"/>
                      <a:pt x="19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7" y="19"/>
                      <a:pt x="15" y="19"/>
                    </a:cubicBezTo>
                    <a:cubicBezTo>
                      <a:pt x="8" y="19"/>
                      <a:pt x="6" y="14"/>
                      <a:pt x="6" y="9"/>
                    </a:cubicBezTo>
                    <a:cubicBezTo>
                      <a:pt x="7" y="9"/>
                      <a:pt x="20" y="9"/>
                      <a:pt x="20" y="9"/>
                    </a:cubicBezTo>
                    <a:cubicBezTo>
                      <a:pt x="20" y="9"/>
                      <a:pt x="20" y="9"/>
                      <a:pt x="20" y="9"/>
                    </a:cubicBezTo>
                    <a:moveTo>
                      <a:pt x="10" y="2"/>
                    </a:moveTo>
                    <a:cubicBezTo>
                      <a:pt x="13" y="2"/>
                      <a:pt x="14" y="4"/>
                      <a:pt x="14" y="6"/>
                    </a:cubicBezTo>
                    <a:cubicBezTo>
                      <a:pt x="14" y="6"/>
                      <a:pt x="7" y="6"/>
                      <a:pt x="6" y="6"/>
                    </a:cubicBezTo>
                    <a:cubicBezTo>
                      <a:pt x="6" y="5"/>
                      <a:pt x="7" y="2"/>
                      <a:pt x="10" y="2"/>
                    </a:cubicBez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41" name="Freeform 40"/>
              <p:cNvSpPr>
                <a:spLocks/>
              </p:cNvSpPr>
              <p:nvPr/>
            </p:nvSpPr>
            <p:spPr bwMode="auto">
              <a:xfrm>
                <a:off x="3997" y="1553"/>
                <a:ext cx="40" cy="66"/>
              </a:xfrm>
              <a:custGeom>
                <a:avLst/>
                <a:gdLst>
                  <a:gd name="T0" fmla="*/ 4 w 17"/>
                  <a:gd name="T1" fmla="*/ 0 h 28"/>
                  <a:gd name="T2" fmla="*/ 4 w 17"/>
                  <a:gd name="T3" fmla="*/ 6 h 28"/>
                  <a:gd name="T4" fmla="*/ 0 w 17"/>
                  <a:gd name="T5" fmla="*/ 6 h 28"/>
                  <a:gd name="T6" fmla="*/ 0 w 17"/>
                  <a:gd name="T7" fmla="*/ 9 h 28"/>
                  <a:gd name="T8" fmla="*/ 4 w 17"/>
                  <a:gd name="T9" fmla="*/ 9 h 28"/>
                  <a:gd name="T10" fmla="*/ 4 w 17"/>
                  <a:gd name="T11" fmla="*/ 22 h 28"/>
                  <a:gd name="T12" fmla="*/ 12 w 17"/>
                  <a:gd name="T13" fmla="*/ 28 h 28"/>
                  <a:gd name="T14" fmla="*/ 16 w 17"/>
                  <a:gd name="T15" fmla="*/ 28 h 28"/>
                  <a:gd name="T16" fmla="*/ 16 w 17"/>
                  <a:gd name="T17" fmla="*/ 28 h 28"/>
                  <a:gd name="T18" fmla="*/ 16 w 17"/>
                  <a:gd name="T19" fmla="*/ 25 h 28"/>
                  <a:gd name="T20" fmla="*/ 16 w 17"/>
                  <a:gd name="T21" fmla="*/ 25 h 28"/>
                  <a:gd name="T22" fmla="*/ 14 w 17"/>
                  <a:gd name="T23" fmla="*/ 25 h 28"/>
                  <a:gd name="T24" fmla="*/ 10 w 17"/>
                  <a:gd name="T25" fmla="*/ 21 h 28"/>
                  <a:gd name="T26" fmla="*/ 10 w 17"/>
                  <a:gd name="T27" fmla="*/ 9 h 28"/>
                  <a:gd name="T28" fmla="*/ 17 w 17"/>
                  <a:gd name="T29" fmla="*/ 9 h 28"/>
                  <a:gd name="T30" fmla="*/ 17 w 17"/>
                  <a:gd name="T31" fmla="*/ 6 h 28"/>
                  <a:gd name="T32" fmla="*/ 10 w 17"/>
                  <a:gd name="T33" fmla="*/ 6 h 28"/>
                  <a:gd name="T34" fmla="*/ 10 w 17"/>
                  <a:gd name="T35" fmla="*/ 0 h 28"/>
                  <a:gd name="T36" fmla="*/ 4 w 17"/>
                  <a:gd name="T3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" h="28">
                    <a:moveTo>
                      <a:pt x="4" y="0"/>
                    </a:moveTo>
                    <a:cubicBezTo>
                      <a:pt x="4" y="0"/>
                      <a:pt x="4" y="6"/>
                      <a:pt x="4" y="6"/>
                    </a:cubicBezTo>
                    <a:cubicBezTo>
                      <a:pt x="4" y="6"/>
                      <a:pt x="0" y="6"/>
                      <a:pt x="0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4" y="9"/>
                      <a:pt x="4" y="9"/>
                    </a:cubicBezTo>
                    <a:cubicBezTo>
                      <a:pt x="4" y="10"/>
                      <a:pt x="4" y="22"/>
                      <a:pt x="4" y="22"/>
                    </a:cubicBezTo>
                    <a:cubicBezTo>
                      <a:pt x="4" y="28"/>
                      <a:pt x="8" y="28"/>
                      <a:pt x="12" y="28"/>
                    </a:cubicBezTo>
                    <a:cubicBezTo>
                      <a:pt x="14" y="28"/>
                      <a:pt x="15" y="28"/>
                      <a:pt x="16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0" y="25"/>
                      <a:pt x="10" y="24"/>
                      <a:pt x="10" y="21"/>
                    </a:cubicBezTo>
                    <a:cubicBezTo>
                      <a:pt x="10" y="21"/>
                      <a:pt x="10" y="10"/>
                      <a:pt x="10" y="9"/>
                    </a:cubicBezTo>
                    <a:cubicBezTo>
                      <a:pt x="11" y="9"/>
                      <a:pt x="17" y="9"/>
                      <a:pt x="17" y="9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1" y="6"/>
                      <a:pt x="10" y="6"/>
                    </a:cubicBezTo>
                    <a:cubicBezTo>
                      <a:pt x="10" y="6"/>
                      <a:pt x="10" y="0"/>
                      <a:pt x="10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auto">
              <a:xfrm>
                <a:off x="3933" y="1567"/>
                <a:ext cx="61" cy="52"/>
              </a:xfrm>
              <a:custGeom>
                <a:avLst/>
                <a:gdLst>
                  <a:gd name="T0" fmla="*/ 20 w 26"/>
                  <a:gd name="T1" fmla="*/ 7 h 22"/>
                  <a:gd name="T2" fmla="*/ 26 w 26"/>
                  <a:gd name="T3" fmla="*/ 0 h 22"/>
                  <a:gd name="T4" fmla="*/ 19 w 26"/>
                  <a:gd name="T5" fmla="*/ 0 h 22"/>
                  <a:gd name="T6" fmla="*/ 14 w 26"/>
                  <a:gd name="T7" fmla="*/ 7 h 22"/>
                  <a:gd name="T8" fmla="*/ 9 w 26"/>
                  <a:gd name="T9" fmla="*/ 0 h 22"/>
                  <a:gd name="T10" fmla="*/ 0 w 26"/>
                  <a:gd name="T11" fmla="*/ 0 h 22"/>
                  <a:gd name="T12" fmla="*/ 0 w 26"/>
                  <a:gd name="T13" fmla="*/ 2 h 22"/>
                  <a:gd name="T14" fmla="*/ 0 w 26"/>
                  <a:gd name="T15" fmla="*/ 2 h 22"/>
                  <a:gd name="T16" fmla="*/ 6 w 26"/>
                  <a:gd name="T17" fmla="*/ 5 h 22"/>
                  <a:gd name="T18" fmla="*/ 9 w 26"/>
                  <a:gd name="T19" fmla="*/ 10 h 22"/>
                  <a:gd name="T20" fmla="*/ 3 w 26"/>
                  <a:gd name="T21" fmla="*/ 17 h 22"/>
                  <a:gd name="T22" fmla="*/ 10 w 26"/>
                  <a:gd name="T23" fmla="*/ 17 h 22"/>
                  <a:gd name="T24" fmla="*/ 12 w 26"/>
                  <a:gd name="T25" fmla="*/ 14 h 22"/>
                  <a:gd name="T26" fmla="*/ 18 w 26"/>
                  <a:gd name="T27" fmla="*/ 22 h 22"/>
                  <a:gd name="T28" fmla="*/ 25 w 26"/>
                  <a:gd name="T29" fmla="*/ 22 h 22"/>
                  <a:gd name="T30" fmla="*/ 14 w 26"/>
                  <a:gd name="T31" fmla="*/ 7 h 22"/>
                  <a:gd name="T32" fmla="*/ 20 w 26"/>
                  <a:gd name="T33" fmla="*/ 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" h="22">
                    <a:moveTo>
                      <a:pt x="20" y="7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" y="2"/>
                      <a:pt x="4" y="3"/>
                      <a:pt x="6" y="5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20" y="7"/>
                      <a:pt x="20" y="7"/>
                      <a:pt x="20" y="7"/>
                    </a:cubicBezTo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lvl="0" algn="ctr"/>
                <a:endParaRPr lang="en-US" sz="10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6" name="Freeform 15"/>
            <p:cNvSpPr>
              <a:spLocks/>
            </p:cNvSpPr>
            <p:nvPr userDrawn="1"/>
          </p:nvSpPr>
          <p:spPr bwMode="auto">
            <a:xfrm>
              <a:off x="8926922" y="497314"/>
              <a:ext cx="44951" cy="29967"/>
            </a:xfrm>
            <a:custGeom>
              <a:avLst/>
              <a:gdLst>
                <a:gd name="T0" fmla="*/ 14 w 33"/>
                <a:gd name="T1" fmla="*/ 22 h 22"/>
                <a:gd name="T2" fmla="*/ 0 w 33"/>
                <a:gd name="T3" fmla="*/ 22 h 22"/>
                <a:gd name="T4" fmla="*/ 19 w 33"/>
                <a:gd name="T5" fmla="*/ 0 h 22"/>
                <a:gd name="T6" fmla="*/ 33 w 33"/>
                <a:gd name="T7" fmla="*/ 0 h 22"/>
                <a:gd name="T8" fmla="*/ 14 w 33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2">
                  <a:moveTo>
                    <a:pt x="14" y="22"/>
                  </a:moveTo>
                  <a:lnTo>
                    <a:pt x="0" y="22"/>
                  </a:lnTo>
                  <a:lnTo>
                    <a:pt x="19" y="0"/>
                  </a:lnTo>
                  <a:lnTo>
                    <a:pt x="33" y="0"/>
                  </a:lnTo>
                  <a:lnTo>
                    <a:pt x="14" y="22"/>
                  </a:ln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02" y="210790"/>
            <a:ext cx="1745946" cy="174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2625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71450" indent="-171450" algn="l" defTabSz="914400" rtl="0" eaLnBrk="1" latinLnBrk="0" hangingPunct="1">
      <a:lnSpc>
        <a:spcPct val="95000"/>
      </a:lnSpc>
      <a:spcBef>
        <a:spcPts val="800"/>
      </a:spcBef>
      <a:spcAft>
        <a:spcPts val="600"/>
      </a:spcAft>
      <a:buClr>
        <a:schemeClr val="accent2"/>
      </a:buClr>
      <a:buFont typeface="Wingdings" pitchFamily="2" charset="2"/>
      <a:buChar char="§"/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39725" indent="-165100" algn="l" defTabSz="914400" rtl="0" eaLnBrk="1" latinLnBrk="0" hangingPunct="1">
      <a:lnSpc>
        <a:spcPct val="85000"/>
      </a:lnSpc>
      <a:spcBef>
        <a:spcPts val="0"/>
      </a:spcBef>
      <a:spcAft>
        <a:spcPts val="400"/>
      </a:spcAft>
      <a:buClr>
        <a:schemeClr val="tx1">
          <a:lumMod val="85000"/>
          <a:lumOff val="15000"/>
        </a:schemeClr>
      </a:buClr>
      <a:buFont typeface="HelveticaNeueLT Std" pitchFamily="34" charset="0"/>
      <a:buChar char="‐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457200" indent="-117475" algn="l" defTabSz="914400" rtl="0" eaLnBrk="1" latinLnBrk="0" hangingPunct="1">
      <a:lnSpc>
        <a:spcPct val="85000"/>
      </a:lnSpc>
      <a:spcBef>
        <a:spcPts val="0"/>
      </a:spcBef>
      <a:spcAft>
        <a:spcPts val="400"/>
      </a:spcAft>
      <a:buClr>
        <a:schemeClr val="tx1">
          <a:lumMod val="85000"/>
          <a:lumOff val="15000"/>
        </a:schemeClr>
      </a:buClr>
      <a:buFont typeface="HelveticaNeueLT Std" pitchFamily="34" charset="0"/>
      <a:buChar char="‐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74675" indent="-117475" algn="l" defTabSz="914400" rtl="0" eaLnBrk="1" latinLnBrk="0" hangingPunct="1">
      <a:lnSpc>
        <a:spcPct val="85000"/>
      </a:lnSpc>
      <a:spcBef>
        <a:spcPts val="0"/>
      </a:spcBef>
      <a:spcAft>
        <a:spcPts val="400"/>
      </a:spcAft>
      <a:buClr>
        <a:schemeClr val="tx1">
          <a:lumMod val="85000"/>
          <a:lumOff val="15000"/>
        </a:schemeClr>
      </a:buClr>
      <a:buFont typeface="HelveticaNeueLT Std" pitchFamily="34" charset="0"/>
      <a:buChar char="‐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39775" indent="-165100" algn="l" defTabSz="914400" rtl="0" eaLnBrk="1" latinLnBrk="0" hangingPunct="1">
      <a:lnSpc>
        <a:spcPct val="85000"/>
      </a:lnSpc>
      <a:spcBef>
        <a:spcPts val="0"/>
      </a:spcBef>
      <a:spcAft>
        <a:spcPts val="400"/>
      </a:spcAft>
      <a:buClr>
        <a:schemeClr val="tx1">
          <a:lumMod val="85000"/>
          <a:lumOff val="15000"/>
        </a:schemeClr>
      </a:buClr>
      <a:buFont typeface="HelveticaNeueLT Std" pitchFamily="34" charset="0"/>
      <a:buChar char="‐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84200" y="849313"/>
            <a:ext cx="5689600" cy="3200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84200" y="849313"/>
            <a:ext cx="5689600" cy="3200400"/>
          </a:xfrm>
          <a:ln/>
        </p:spPr>
      </p:sp>
      <p:sp>
        <p:nvSpPr>
          <p:cNvPr id="2355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dirty="0" smtClean="0">
              <a:latin typeface="Times New Roman" pitchFamily="18" charset="0"/>
            </a:endParaRPr>
          </a:p>
        </p:txBody>
      </p:sp>
      <p:sp>
        <p:nvSpPr>
          <p:cNvPr id="23556" name="スライド番号プレースホルダ 3"/>
          <p:cNvSpPr>
            <a:spLocks noGrp="1"/>
          </p:cNvSpPr>
          <p:nvPr>
            <p:ph type="sldNum" sz="quarter" idx="5"/>
          </p:nvPr>
        </p:nvSpPr>
        <p:spPr>
          <a:xfrm>
            <a:off x="3885279" y="8684810"/>
            <a:ext cx="2971185" cy="457769"/>
          </a:xfrm>
          <a:prstGeom prst="rect">
            <a:avLst/>
          </a:prstGeom>
          <a:noFill/>
        </p:spPr>
        <p:txBody>
          <a:bodyPr lIns="84591" tIns="42296" rIns="84591" bIns="42296"/>
          <a:lstStyle/>
          <a:p>
            <a:fld id="{41D48202-8C65-432B-A940-B2A8EFEAC842}" type="slidenum">
              <a:rPr lang="en-US" altLang="ja-JP" smtClean="0">
                <a:latin typeface="Times New Roman" pitchFamily="18" charset="0"/>
                <a:ea typeface="ＭＳ Ｐゴシック" pitchFamily="50" charset="-128"/>
              </a:rPr>
              <a:pPr/>
              <a:t>2</a:t>
            </a:fld>
            <a:endParaRPr lang="en-US" altLang="ja-JP" dirty="0" smtClean="0">
              <a:latin typeface="Times New Roman" pitchFamily="18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84200" y="849313"/>
            <a:ext cx="5689600" cy="3200400"/>
          </a:xfrm>
          <a:ln/>
        </p:spPr>
      </p:sp>
      <p:sp>
        <p:nvSpPr>
          <p:cNvPr id="2355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dirty="0" smtClean="0">
              <a:latin typeface="Times New Roman" pitchFamily="18" charset="0"/>
            </a:endParaRPr>
          </a:p>
        </p:txBody>
      </p:sp>
      <p:sp>
        <p:nvSpPr>
          <p:cNvPr id="23556" name="スライド番号プレースホルダ 3"/>
          <p:cNvSpPr>
            <a:spLocks noGrp="1"/>
          </p:cNvSpPr>
          <p:nvPr>
            <p:ph type="sldNum" sz="quarter" idx="5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  <a:noFill/>
        </p:spPr>
        <p:txBody>
          <a:bodyPr lIns="86493" tIns="43247" rIns="86493" bIns="43247"/>
          <a:lstStyle/>
          <a:p>
            <a:fld id="{41D48202-8C65-432B-A940-B2A8EFEAC842}" type="slidenum">
              <a:rPr lang="en-US" altLang="ja-JP" smtClean="0">
                <a:latin typeface="Times New Roman" pitchFamily="18" charset="0"/>
                <a:ea typeface="ＭＳ Ｐゴシック" pitchFamily="50" charset="-128"/>
              </a:rPr>
              <a:pPr/>
              <a:t>3</a:t>
            </a:fld>
            <a:endParaRPr lang="en-US" altLang="ja-JP" dirty="0" smtClean="0">
              <a:latin typeface="Times New Roman" pitchFamily="18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84200" y="849313"/>
            <a:ext cx="5689600" cy="3200400"/>
          </a:xfrm>
          <a:ln/>
        </p:spPr>
      </p:sp>
      <p:sp>
        <p:nvSpPr>
          <p:cNvPr id="2355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dirty="0" smtClean="0">
              <a:latin typeface="Times New Roman" pitchFamily="18" charset="0"/>
            </a:endParaRPr>
          </a:p>
        </p:txBody>
      </p:sp>
      <p:sp>
        <p:nvSpPr>
          <p:cNvPr id="23556" name="スライド番号プレースホルダ 3"/>
          <p:cNvSpPr>
            <a:spLocks noGrp="1"/>
          </p:cNvSpPr>
          <p:nvPr>
            <p:ph type="sldNum" sz="quarter" idx="5"/>
          </p:nvPr>
        </p:nvSpPr>
        <p:spPr>
          <a:xfrm>
            <a:off x="3885279" y="8684810"/>
            <a:ext cx="2971185" cy="457769"/>
          </a:xfrm>
          <a:prstGeom prst="rect">
            <a:avLst/>
          </a:prstGeom>
          <a:noFill/>
        </p:spPr>
        <p:txBody>
          <a:bodyPr lIns="84591" tIns="42296" rIns="84591" bIns="42296"/>
          <a:lstStyle/>
          <a:p>
            <a:fld id="{41D48202-8C65-432B-A940-B2A8EFEAC842}" type="slidenum">
              <a:rPr lang="en-US" altLang="ja-JP" smtClean="0">
                <a:latin typeface="Times New Roman" pitchFamily="18" charset="0"/>
                <a:ea typeface="ＭＳ Ｐゴシック" pitchFamily="50" charset="-128"/>
              </a:rPr>
              <a:pPr/>
              <a:t>4</a:t>
            </a:fld>
            <a:endParaRPr lang="en-US" altLang="ja-JP" dirty="0" smtClean="0">
              <a:latin typeface="Times New Roman" pitchFamily="18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84200" y="849313"/>
            <a:ext cx="5689600" cy="3200400"/>
          </a:xfrm>
          <a:ln/>
        </p:spPr>
      </p:sp>
      <p:sp>
        <p:nvSpPr>
          <p:cNvPr id="2355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dirty="0" smtClean="0">
              <a:latin typeface="Times New Roman" pitchFamily="18" charset="0"/>
            </a:endParaRPr>
          </a:p>
        </p:txBody>
      </p:sp>
      <p:sp>
        <p:nvSpPr>
          <p:cNvPr id="23556" name="スライド番号プレースホルダ 3"/>
          <p:cNvSpPr>
            <a:spLocks noGrp="1"/>
          </p:cNvSpPr>
          <p:nvPr>
            <p:ph type="sldNum" sz="quarter" idx="5"/>
          </p:nvPr>
        </p:nvSpPr>
        <p:spPr>
          <a:xfrm>
            <a:off x="3885279" y="8684810"/>
            <a:ext cx="2971185" cy="457769"/>
          </a:xfrm>
          <a:prstGeom prst="rect">
            <a:avLst/>
          </a:prstGeom>
          <a:noFill/>
        </p:spPr>
        <p:txBody>
          <a:bodyPr lIns="84591" tIns="42296" rIns="84591" bIns="42296"/>
          <a:lstStyle/>
          <a:p>
            <a:fld id="{41D48202-8C65-432B-A940-B2A8EFEAC842}" type="slidenum">
              <a:rPr lang="en-US" altLang="ja-JP" smtClean="0">
                <a:latin typeface="Times New Roman" pitchFamily="18" charset="0"/>
                <a:ea typeface="ＭＳ Ｐゴシック" pitchFamily="50" charset="-128"/>
              </a:rPr>
              <a:pPr/>
              <a:t>5</a:t>
            </a:fld>
            <a:endParaRPr lang="en-US" altLang="ja-JP" dirty="0" smtClean="0">
              <a:latin typeface="Times New Roman" pitchFamily="18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84200" y="849313"/>
            <a:ext cx="5689600" cy="3200400"/>
          </a:xfrm>
          <a:ln/>
        </p:spPr>
      </p:sp>
      <p:sp>
        <p:nvSpPr>
          <p:cNvPr id="23555" name="ノート プレースホル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ja-JP" altLang="en-US" dirty="0" smtClean="0">
              <a:latin typeface="Times New Roman" pitchFamily="18" charset="0"/>
            </a:endParaRPr>
          </a:p>
        </p:txBody>
      </p:sp>
      <p:sp>
        <p:nvSpPr>
          <p:cNvPr id="23556" name="スライド番号プレースホルダ 3"/>
          <p:cNvSpPr>
            <a:spLocks noGrp="1"/>
          </p:cNvSpPr>
          <p:nvPr>
            <p:ph type="sldNum" sz="quarter" idx="5"/>
          </p:nvPr>
        </p:nvSpPr>
        <p:spPr>
          <a:xfrm>
            <a:off x="3885279" y="8684810"/>
            <a:ext cx="2971185" cy="457769"/>
          </a:xfrm>
          <a:prstGeom prst="rect">
            <a:avLst/>
          </a:prstGeom>
          <a:noFill/>
        </p:spPr>
        <p:txBody>
          <a:bodyPr lIns="84591" tIns="42296" rIns="84591" bIns="42296"/>
          <a:lstStyle/>
          <a:p>
            <a:fld id="{41D48202-8C65-432B-A940-B2A8EFEAC842}" type="slidenum">
              <a:rPr lang="en-US" altLang="ja-JP" smtClean="0">
                <a:latin typeface="Times New Roman" pitchFamily="18" charset="0"/>
                <a:ea typeface="ＭＳ Ｐゴシック" pitchFamily="50" charset="-128"/>
              </a:rPr>
              <a:pPr/>
              <a:t>6</a:t>
            </a:fld>
            <a:endParaRPr lang="en-US" altLang="ja-JP" dirty="0" smtClean="0">
              <a:latin typeface="Times New Roman" pitchFamily="18" charset="0"/>
              <a:ea typeface="ＭＳ Ｐゴシック" pitchFamily="50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emf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 userDrawn="1"/>
        </p:nvSpPr>
        <p:spPr>
          <a:xfrm>
            <a:off x="-8465" y="-7717"/>
            <a:ext cx="3716866" cy="3953882"/>
          </a:xfrm>
          <a:prstGeom prst="rect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8466" y="-11688"/>
            <a:ext cx="3716869" cy="3957853"/>
            <a:chOff x="403315" y="365083"/>
            <a:chExt cx="3234033" cy="3443712"/>
          </a:xfrm>
        </p:grpSpPr>
        <p:pic>
          <p:nvPicPr>
            <p:cNvPr id="2" name="Picture 1" descr="HDS-Icon_Innovate_Flat_Reversed.png"/>
            <p:cNvPicPr>
              <a:picLocks noChangeAspect="1"/>
            </p:cNvPicPr>
            <p:nvPr userDrawn="1"/>
          </p:nvPicPr>
          <p:blipFill rotWithShape="1">
            <a:blip r:embed="rId2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15" y="365083"/>
              <a:ext cx="375618" cy="585260"/>
            </a:xfrm>
            <a:prstGeom prst="rect">
              <a:avLst/>
            </a:prstGeom>
          </p:spPr>
        </p:pic>
        <p:pic>
          <p:nvPicPr>
            <p:cNvPr id="5" name="Picture 4" descr="HDS-Icon_Hospital_Flat_Reversed.png"/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2064"/>
            <a:stretch/>
          </p:blipFill>
          <p:spPr>
            <a:xfrm>
              <a:off x="3090334" y="2064407"/>
              <a:ext cx="547014" cy="854409"/>
            </a:xfrm>
            <a:prstGeom prst="rect">
              <a:avLst/>
            </a:prstGeom>
          </p:spPr>
        </p:pic>
        <p:pic>
          <p:nvPicPr>
            <p:cNvPr id="6" name="Picture 5" descr="HDS-Icon_Telco-Tower_Flat_Reversed.png"/>
            <p:cNvPicPr>
              <a:picLocks noChangeAspect="1"/>
            </p:cNvPicPr>
            <p:nvPr userDrawn="1"/>
          </p:nvPicPr>
          <p:blipFill>
            <a:blip r:embed="rId4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6191" y="1278467"/>
              <a:ext cx="592433" cy="1199863"/>
            </a:xfrm>
            <a:prstGeom prst="rect">
              <a:avLst/>
            </a:prstGeom>
          </p:spPr>
        </p:pic>
        <p:pic>
          <p:nvPicPr>
            <p:cNvPr id="7" name="Picture 6" descr="HDS-Icon_Webcast_Flat_Reversed.png"/>
            <p:cNvPicPr>
              <a:picLocks noChangeAspect="1"/>
            </p:cNvPicPr>
            <p:nvPr userDrawn="1"/>
          </p:nvPicPr>
          <p:blipFill>
            <a:blip r:embed="rId5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881" y="2016010"/>
              <a:ext cx="1088896" cy="1064297"/>
            </a:xfrm>
            <a:prstGeom prst="rect">
              <a:avLst/>
            </a:prstGeom>
          </p:spPr>
        </p:pic>
        <p:pic>
          <p:nvPicPr>
            <p:cNvPr id="8" name="Picture 7" descr="HDS-Icon_Beaker_Flat_Reversed.png"/>
            <p:cNvPicPr>
              <a:picLocks noChangeAspect="1"/>
            </p:cNvPicPr>
            <p:nvPr userDrawn="1"/>
          </p:nvPicPr>
          <p:blipFill rotWithShape="1">
            <a:blip r:embed="rId6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15" y="1586399"/>
              <a:ext cx="298626" cy="748797"/>
            </a:xfrm>
            <a:prstGeom prst="rect">
              <a:avLst/>
            </a:prstGeom>
          </p:spPr>
        </p:pic>
        <p:pic>
          <p:nvPicPr>
            <p:cNvPr id="9" name="Picture 8" descr="HDS-Icon_Surveillance_Flat_Reversed.png"/>
            <p:cNvPicPr>
              <a:picLocks noChangeAspect="1"/>
            </p:cNvPicPr>
            <p:nvPr userDrawn="1"/>
          </p:nvPicPr>
          <p:blipFill rotWithShape="1">
            <a:blip r:embed="rId7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15" y="3011796"/>
              <a:ext cx="527056" cy="576074"/>
            </a:xfrm>
            <a:prstGeom prst="rect">
              <a:avLst/>
            </a:prstGeom>
          </p:spPr>
        </p:pic>
        <p:pic>
          <p:nvPicPr>
            <p:cNvPr id="10" name="Picture 9" descr="HDS-Icon_Gears_Flat_Reversed.png"/>
            <p:cNvPicPr>
              <a:picLocks noChangeAspect="1"/>
            </p:cNvPicPr>
            <p:nvPr userDrawn="1"/>
          </p:nvPicPr>
          <p:blipFill>
            <a:blip r:embed="rId8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934" y="663532"/>
              <a:ext cx="1264843" cy="922867"/>
            </a:xfrm>
            <a:prstGeom prst="rect">
              <a:avLst/>
            </a:prstGeom>
          </p:spPr>
        </p:pic>
        <p:pic>
          <p:nvPicPr>
            <p:cNvPr id="11" name="Picture 10" descr="HDS-Icon_Car_Flat_Reversed.png"/>
            <p:cNvPicPr>
              <a:picLocks noChangeAspect="1"/>
            </p:cNvPicPr>
            <p:nvPr userDrawn="1"/>
          </p:nvPicPr>
          <p:blipFill rotWithShape="1">
            <a:blip r:embed="rId9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870200" y="698118"/>
              <a:ext cx="767147" cy="415426"/>
            </a:xfrm>
            <a:prstGeom prst="rect">
              <a:avLst/>
            </a:prstGeom>
          </p:spPr>
        </p:pic>
        <p:pic>
          <p:nvPicPr>
            <p:cNvPr id="43" name="Picture 42" descr="HDS-Icon_Beaker_Flat_Reversed.png"/>
            <p:cNvPicPr>
              <a:picLocks noChangeAspect="1"/>
            </p:cNvPicPr>
            <p:nvPr userDrawn="1"/>
          </p:nvPicPr>
          <p:blipFill rotWithShape="1">
            <a:blip r:embed="rId10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78782" y="365083"/>
              <a:ext cx="429759" cy="493631"/>
            </a:xfrm>
            <a:prstGeom prst="rect">
              <a:avLst/>
            </a:prstGeom>
          </p:spPr>
        </p:pic>
        <p:pic>
          <p:nvPicPr>
            <p:cNvPr id="44" name="Picture 43" descr="HDS-Icon_Innovate_Flat_Reversed.png"/>
            <p:cNvPicPr>
              <a:picLocks noChangeAspect="1"/>
            </p:cNvPicPr>
            <p:nvPr userDrawn="1"/>
          </p:nvPicPr>
          <p:blipFill>
            <a:blip r:embed="rId11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6191" y="2918816"/>
              <a:ext cx="627040" cy="764392"/>
            </a:xfrm>
            <a:prstGeom prst="rect">
              <a:avLst/>
            </a:prstGeom>
          </p:spPr>
        </p:pic>
        <p:pic>
          <p:nvPicPr>
            <p:cNvPr id="46" name="Picture 45" descr="HDS-Icon_Gears_Flat_Reversed.png"/>
            <p:cNvPicPr>
              <a:picLocks noChangeAspect="1"/>
            </p:cNvPicPr>
            <p:nvPr userDrawn="1"/>
          </p:nvPicPr>
          <p:blipFill rotWithShape="1">
            <a:blip r:embed="rId12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8934" y="3484730"/>
              <a:ext cx="1264843" cy="324065"/>
            </a:xfrm>
            <a:prstGeom prst="rect">
              <a:avLst/>
            </a:prstGeom>
          </p:spPr>
        </p:pic>
        <p:pic>
          <p:nvPicPr>
            <p:cNvPr id="47" name="Picture 46" descr="HDS-Icon_Webcast_Flat_Reversed.png"/>
            <p:cNvPicPr>
              <a:picLocks noChangeAspect="1"/>
            </p:cNvPicPr>
            <p:nvPr userDrawn="1"/>
          </p:nvPicPr>
          <p:blipFill rotWithShape="1">
            <a:blip r:embed="rId13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58180" y="3445231"/>
              <a:ext cx="679167" cy="363564"/>
            </a:xfrm>
            <a:prstGeom prst="rect">
              <a:avLst/>
            </a:prstGeom>
          </p:spPr>
        </p:pic>
      </p:grpSp>
      <p:sp>
        <p:nvSpPr>
          <p:cNvPr id="35" name="Rectangle 34"/>
          <p:cNvSpPr/>
          <p:nvPr userDrawn="1"/>
        </p:nvSpPr>
        <p:spPr>
          <a:xfrm>
            <a:off x="-8465" y="3946165"/>
            <a:ext cx="3716866" cy="12516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3708400" y="-11688"/>
            <a:ext cx="5482110" cy="52095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7076" y="3299833"/>
            <a:ext cx="4633157" cy="646331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charset="2"/>
              <a:buNone/>
              <a:tabLst/>
              <a:defRPr sz="1800" cap="none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placeholder</a:t>
            </a:r>
          </a:p>
          <a:p>
            <a:r>
              <a:rPr lang="en-US" dirty="0" smtClean="0"/>
              <a:t>Subtitle placeholder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4047067" y="1627166"/>
            <a:ext cx="4633157" cy="1453141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chemeClr val="bg2">
                    <a:alpha val="50000"/>
                  </a:schemeClr>
                </a:solidFill>
                <a:latin typeface="+mn-lt"/>
                <a:ea typeface="+mn-ea"/>
                <a:cs typeface="+mn-cs"/>
              </a:rPr>
              <a:t>© Hitachi Data Systems Corporation 2015. All rights reserved.</a:t>
            </a:r>
          </a:p>
        </p:txBody>
      </p:sp>
      <p:sp>
        <p:nvSpPr>
          <p:cNvPr id="41" name="TextBox 40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grpSp>
        <p:nvGrpSpPr>
          <p:cNvPr id="74" name="Group 73"/>
          <p:cNvGrpSpPr>
            <a:grpSpLocks noChangeAspect="1"/>
          </p:cNvGrpSpPr>
          <p:nvPr userDrawn="1"/>
        </p:nvGrpSpPr>
        <p:grpSpPr>
          <a:xfrm>
            <a:off x="7388477" y="276622"/>
            <a:ext cx="1472184" cy="421496"/>
            <a:chOff x="7743893" y="-1004361"/>
            <a:chExt cx="1215220" cy="347926"/>
          </a:xfrm>
          <a:solidFill>
            <a:schemeClr val="tx1"/>
          </a:solidFill>
        </p:grpSpPr>
        <p:sp>
          <p:nvSpPr>
            <p:cNvPr id="75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6" name="Freeform 75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7" name="Freeform 76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9" name="Rectangle 78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0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1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2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3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5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6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7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8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9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0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1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2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3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4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5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6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7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4" name="Picture 3" descr="HDS-Logo_gray_022714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067" y="4509528"/>
            <a:ext cx="2393950" cy="2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61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 userDrawn="1"/>
        </p:nvSpPr>
        <p:spPr>
          <a:xfrm>
            <a:off x="-8465" y="3946165"/>
            <a:ext cx="3716866" cy="1251676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-8465" y="-7717"/>
            <a:ext cx="3716866" cy="3953882"/>
          </a:xfrm>
          <a:prstGeom prst="rect">
            <a:avLst/>
          </a:prstGeom>
          <a:solidFill>
            <a:srgbClr val="C2C2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3708400" y="-11688"/>
            <a:ext cx="5482110" cy="52095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047076" y="3299833"/>
            <a:ext cx="4633157" cy="646331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charset="2"/>
              <a:buNone/>
              <a:tabLst/>
              <a:defRPr sz="1800" cap="none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placeholder</a:t>
            </a:r>
          </a:p>
          <a:p>
            <a:r>
              <a:rPr lang="en-US" dirty="0" smtClean="0"/>
              <a:t>Subtitle placeholder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4047067" y="1627166"/>
            <a:ext cx="4633157" cy="1453141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chemeClr val="bg2">
                    <a:alpha val="50000"/>
                  </a:schemeClr>
                </a:solidFill>
                <a:latin typeface="+mn-lt"/>
                <a:ea typeface="+mn-ea"/>
                <a:cs typeface="+mn-cs"/>
              </a:rPr>
              <a:t>© Hitachi Data Systems Corporation 2015. All rights reserved.</a:t>
            </a:r>
          </a:p>
        </p:txBody>
      </p:sp>
      <p:sp>
        <p:nvSpPr>
          <p:cNvPr id="41" name="TextBox 40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grpSp>
        <p:nvGrpSpPr>
          <p:cNvPr id="74" name="Group 73"/>
          <p:cNvGrpSpPr>
            <a:grpSpLocks noChangeAspect="1"/>
          </p:cNvGrpSpPr>
          <p:nvPr userDrawn="1"/>
        </p:nvGrpSpPr>
        <p:grpSpPr>
          <a:xfrm>
            <a:off x="7388477" y="276622"/>
            <a:ext cx="1472184" cy="421496"/>
            <a:chOff x="7743893" y="-1004361"/>
            <a:chExt cx="1215220" cy="347926"/>
          </a:xfrm>
          <a:solidFill>
            <a:schemeClr val="tx1"/>
          </a:solidFill>
        </p:grpSpPr>
        <p:sp>
          <p:nvSpPr>
            <p:cNvPr id="75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6" name="Freeform 75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7" name="Freeform 76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9" name="Rectangle 78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0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1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2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3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5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6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7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8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9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0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1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2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3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4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5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6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7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4" name="Picture 3" descr="HDS-Logo_gray_022714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067" y="4509528"/>
            <a:ext cx="2393950" cy="241988"/>
          </a:xfrm>
          <a:prstGeom prst="rect">
            <a:avLst/>
          </a:prstGeom>
        </p:spPr>
      </p:pic>
      <p:grpSp>
        <p:nvGrpSpPr>
          <p:cNvPr id="36" name="Group 35"/>
          <p:cNvGrpSpPr/>
          <p:nvPr userDrawn="1"/>
        </p:nvGrpSpPr>
        <p:grpSpPr>
          <a:xfrm>
            <a:off x="-8466" y="-11689"/>
            <a:ext cx="3716867" cy="3957854"/>
            <a:chOff x="403315" y="365083"/>
            <a:chExt cx="3234031" cy="3443711"/>
          </a:xfrm>
        </p:grpSpPr>
        <p:pic>
          <p:nvPicPr>
            <p:cNvPr id="37" name="Picture 36" descr="HDS-Icon_Innovate_Flat_Reversed.png"/>
            <p:cNvPicPr>
              <a:picLocks noChangeAspect="1"/>
            </p:cNvPicPr>
            <p:nvPr userDrawn="1"/>
          </p:nvPicPr>
          <p:blipFill rotWithShape="1">
            <a:blip r:embed="rId3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15" y="365083"/>
              <a:ext cx="375618" cy="585260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 userDrawn="1"/>
          </p:nvPicPr>
          <p:blipFill rotWithShape="1">
            <a:blip r:embed="rId4" cstate="print">
              <a:alphaModFix amt="5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90331" y="2645308"/>
              <a:ext cx="547015" cy="753285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 userDrawn="1"/>
          </p:nvPicPr>
          <p:blipFill>
            <a:blip r:embed="rId5" cstate="print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324" y="1649379"/>
              <a:ext cx="592433" cy="944249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 userDrawn="1"/>
          </p:nvPicPr>
          <p:blipFill>
            <a:blip r:embed="rId6" cstate="print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402" y="1928693"/>
              <a:ext cx="1261310" cy="990123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 userDrawn="1"/>
          </p:nvPicPr>
          <p:blipFill rotWithShape="1">
            <a:blip r:embed="rId7" cstate="print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15" y="1406274"/>
              <a:ext cx="281026" cy="944249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 userDrawn="1"/>
          </p:nvPicPr>
          <p:blipFill rotWithShape="1">
            <a:blip r:embed="rId8" cstate="print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03315" y="2994072"/>
              <a:ext cx="840904" cy="814722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 userDrawn="1"/>
          </p:nvPicPr>
          <p:blipFill>
            <a:blip r:embed="rId9" cstate="print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7869" y="666035"/>
              <a:ext cx="1264843" cy="758906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 userDrawn="1"/>
          </p:nvPicPr>
          <p:blipFill rotWithShape="1">
            <a:blip r:embed="rId10" cstate="print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004757" y="1045488"/>
              <a:ext cx="632589" cy="458930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 userDrawn="1"/>
          </p:nvPicPr>
          <p:blipFill rotWithShape="1">
            <a:blip r:embed="rId11" cstate="print">
              <a:alphaModFix amt="4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08550" y="375253"/>
              <a:ext cx="534680" cy="607429"/>
            </a:xfrm>
            <a:prstGeom prst="rect">
              <a:avLst/>
            </a:prstGeom>
          </p:spPr>
        </p:pic>
        <p:pic>
          <p:nvPicPr>
            <p:cNvPr id="50" name="Picture 49" descr="HDS-Icon_Innovate_Flat_Reversed.png"/>
            <p:cNvPicPr>
              <a:picLocks noChangeAspect="1"/>
            </p:cNvPicPr>
            <p:nvPr userDrawn="1"/>
          </p:nvPicPr>
          <p:blipFill rotWithShape="1">
            <a:blip r:embed="rId12" cstate="print">
              <a:alphaModFix amt="5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954721" y="3114603"/>
              <a:ext cx="805974" cy="6941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302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identi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7687887" y="230319"/>
            <a:ext cx="1230037" cy="352168"/>
            <a:chOff x="7743893" y="-1004361"/>
            <a:chExt cx="1215220" cy="347926"/>
          </a:xfrm>
          <a:solidFill>
            <a:schemeClr val="tx1"/>
          </a:solidFill>
        </p:grpSpPr>
        <p:sp>
          <p:nvSpPr>
            <p:cNvPr id="7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4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6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7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8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0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1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2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3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4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5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6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8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9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0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1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32" name="グループ化 59"/>
          <p:cNvGrpSpPr/>
          <p:nvPr userDrawn="1"/>
        </p:nvGrpSpPr>
        <p:grpSpPr>
          <a:xfrm>
            <a:off x="-4" y="818834"/>
            <a:ext cx="9144005" cy="55864"/>
            <a:chOff x="-4" y="739775"/>
            <a:chExt cx="9144005" cy="74485"/>
          </a:xfrm>
        </p:grpSpPr>
        <p:sp>
          <p:nvSpPr>
            <p:cNvPr id="33" name="正方形/長方形 11"/>
            <p:cNvSpPr>
              <a:spLocks noChangeArrowheads="1"/>
            </p:cNvSpPr>
            <p:nvPr/>
          </p:nvSpPr>
          <p:spPr bwMode="auto">
            <a:xfrm>
              <a:off x="1" y="739775"/>
              <a:ext cx="9144000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grpSp>
          <p:nvGrpSpPr>
            <p:cNvPr id="34" name="グループ化 62"/>
            <p:cNvGrpSpPr/>
            <p:nvPr userDrawn="1"/>
          </p:nvGrpSpPr>
          <p:grpSpPr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35" name="正方形/長方形 62"/>
              <p:cNvSpPr/>
              <p:nvPr/>
            </p:nvSpPr>
            <p:spPr bwMode="auto">
              <a:xfrm>
                <a:off x="312738" y="2747963"/>
                <a:ext cx="1970087" cy="109537"/>
              </a:xfrm>
              <a:prstGeom prst="rect">
                <a:avLst/>
              </a:prstGeom>
              <a:solidFill>
                <a:srgbClr val="CC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sz="1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正方形/長方形 63"/>
              <p:cNvSpPr/>
              <p:nvPr/>
            </p:nvSpPr>
            <p:spPr bwMode="auto">
              <a:xfrm>
                <a:off x="312738" y="2747963"/>
                <a:ext cx="985837" cy="109537"/>
              </a:xfrm>
              <a:prstGeom prst="rect">
                <a:avLst/>
              </a:prstGeom>
              <a:solidFill>
                <a:srgbClr val="B3B3B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sz="18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  <p:sp>
        <p:nvSpPr>
          <p:cNvPr id="2" name="Rectangle 1"/>
          <p:cNvSpPr/>
          <p:nvPr userDrawn="1"/>
        </p:nvSpPr>
        <p:spPr>
          <a:xfrm>
            <a:off x="264160" y="4911122"/>
            <a:ext cx="54254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CONFIDENTIAL – For use by Hitachi Data Systems employees and other audiences under NDA only.</a:t>
            </a:r>
            <a:endParaRPr lang="en-US" sz="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7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23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31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648200" y="967579"/>
            <a:ext cx="3898900" cy="43088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Text Placeholder 53"/>
          <p:cNvSpPr>
            <a:spLocks noGrp="1"/>
          </p:cNvSpPr>
          <p:nvPr>
            <p:ph idx="1" hasCustomPrompt="1"/>
          </p:nvPr>
        </p:nvSpPr>
        <p:spPr>
          <a:xfrm>
            <a:off x="264160" y="967575"/>
            <a:ext cx="4130040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dirty="0" smtClean="0"/>
              <a:t>Click to add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9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tock_000044749844_Medium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708400" cy="5197840"/>
          </a:xfrm>
          <a:prstGeom prst="rect">
            <a:avLst/>
          </a:prstGeom>
        </p:spPr>
      </p:pic>
      <p:sp>
        <p:nvSpPr>
          <p:cNvPr id="52" name="Rectangle 51"/>
          <p:cNvSpPr/>
          <p:nvPr userDrawn="1"/>
        </p:nvSpPr>
        <p:spPr>
          <a:xfrm>
            <a:off x="3708400" y="-11688"/>
            <a:ext cx="5482110" cy="520952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4047067" y="1957366"/>
            <a:ext cx="4813594" cy="1453141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chemeClr val="bg2">
                    <a:alpha val="50000"/>
                  </a:schemeClr>
                </a:solidFill>
                <a:latin typeface="+mn-lt"/>
                <a:ea typeface="+mn-ea"/>
                <a:cs typeface="+mn-cs"/>
              </a:rPr>
              <a:t>© Hitachi Data Systems Corporation 2015. All rights reserved.</a:t>
            </a:r>
          </a:p>
        </p:txBody>
      </p:sp>
      <p:sp>
        <p:nvSpPr>
          <p:cNvPr id="41" name="TextBox 40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  <p:grpSp>
        <p:nvGrpSpPr>
          <p:cNvPr id="74" name="Group 73"/>
          <p:cNvGrpSpPr>
            <a:grpSpLocks noChangeAspect="1"/>
          </p:cNvGrpSpPr>
          <p:nvPr userDrawn="1"/>
        </p:nvGrpSpPr>
        <p:grpSpPr>
          <a:xfrm>
            <a:off x="7388477" y="276622"/>
            <a:ext cx="1472184" cy="421496"/>
            <a:chOff x="7743893" y="-1004361"/>
            <a:chExt cx="1215220" cy="347926"/>
          </a:xfrm>
          <a:solidFill>
            <a:schemeClr val="tx1"/>
          </a:solidFill>
        </p:grpSpPr>
        <p:sp>
          <p:nvSpPr>
            <p:cNvPr id="75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6" name="Freeform 75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7" name="Freeform 76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8" name="Freeform 77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9" name="Rectangle 78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0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1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2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3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4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5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6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7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8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9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0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1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2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3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4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5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6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7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33" name="Picture 32" descr="HDS-Logo_gray_022714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067" y="4509528"/>
            <a:ext cx="2393950" cy="24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31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fidenti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 descr="city.png"/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49"/>
          <a:stretch/>
        </p:blipFill>
        <p:spPr>
          <a:xfrm>
            <a:off x="-1141" y="-55310"/>
            <a:ext cx="9182571" cy="5253150"/>
          </a:xfrm>
          <a:prstGeom prst="rect">
            <a:avLst/>
          </a:prstGeom>
        </p:spPr>
      </p:pic>
      <p:sp>
        <p:nvSpPr>
          <p:cNvPr id="42" name="Rectangle 41"/>
          <p:cNvSpPr/>
          <p:nvPr userDrawn="1"/>
        </p:nvSpPr>
        <p:spPr>
          <a:xfrm rot="10800000">
            <a:off x="-12947" y="-11686"/>
            <a:ext cx="9194377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41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-537419" y="-1223434"/>
            <a:ext cx="9681419" cy="969823"/>
            <a:chOff x="0" y="0"/>
            <a:chExt cx="9144000" cy="915988"/>
          </a:xfrm>
          <a:effectLst/>
        </p:grpSpPr>
        <p:sp>
          <p:nvSpPr>
            <p:cNvPr id="49" name="AutoShape 42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9144000" cy="915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50" name="Rectangle 46"/>
            <p:cNvSpPr>
              <a:spLocks noChangeArrowheads="1"/>
            </p:cNvSpPr>
            <p:nvPr userDrawn="1"/>
          </p:nvSpPr>
          <p:spPr bwMode="auto">
            <a:xfrm>
              <a:off x="0" y="760413"/>
              <a:ext cx="7662863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j-lt"/>
              </a:endParaRPr>
            </a:p>
          </p:txBody>
        </p:sp>
      </p:grpSp>
      <p:sp>
        <p:nvSpPr>
          <p:cNvPr id="2" name="Rectangle 1"/>
          <p:cNvSpPr/>
          <p:nvPr userDrawn="1"/>
        </p:nvSpPr>
        <p:spPr>
          <a:xfrm>
            <a:off x="-3865" y="3081173"/>
            <a:ext cx="9185296" cy="2116667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38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52" name="Rectangle 51"/>
          <p:cNvSpPr/>
          <p:nvPr userDrawn="1"/>
        </p:nvSpPr>
        <p:spPr>
          <a:xfrm>
            <a:off x="0" y="1019128"/>
            <a:ext cx="9190512" cy="2278675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5000"/>
                </a:schemeClr>
              </a:gs>
              <a:gs pos="57000">
                <a:schemeClr val="bg1">
                  <a:alpha val="90000"/>
                </a:schemeClr>
              </a:gs>
              <a:gs pos="100000">
                <a:schemeClr val="bg1">
                  <a:alpha val="45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4" name="Picture 3" descr="PPT-WORDS.pn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867" y="3977419"/>
            <a:ext cx="9185297" cy="823220"/>
          </a:xfrm>
          <a:prstGeom prst="rect">
            <a:avLst/>
          </a:prstGeom>
        </p:spPr>
      </p:pic>
      <p:grpSp>
        <p:nvGrpSpPr>
          <p:cNvPr id="105" name="Group 104"/>
          <p:cNvGrpSpPr/>
          <p:nvPr userDrawn="1"/>
        </p:nvGrpSpPr>
        <p:grpSpPr>
          <a:xfrm>
            <a:off x="7394877" y="280579"/>
            <a:ext cx="1465784" cy="419664"/>
            <a:chOff x="7743893" y="-1004361"/>
            <a:chExt cx="1215220" cy="347926"/>
          </a:xfrm>
          <a:solidFill>
            <a:srgbClr val="FFFFFF"/>
          </a:solidFill>
        </p:grpSpPr>
        <p:sp>
          <p:nvSpPr>
            <p:cNvPr id="106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7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8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9" name="Freeform 108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1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2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3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4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5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6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7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8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9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0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1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2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3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4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5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6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7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28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129" name="Picture 128" descr="hds-w.pn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274473"/>
            <a:ext cx="2077976" cy="208842"/>
          </a:xfrm>
          <a:prstGeom prst="rect">
            <a:avLst/>
          </a:prstGeom>
          <a:effectLst/>
        </p:spPr>
      </p:pic>
      <p:sp>
        <p:nvSpPr>
          <p:cNvPr id="3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48467" y="2520899"/>
            <a:ext cx="6131767" cy="646331"/>
          </a:xfrm>
          <a:prstGeom prst="rect">
            <a:avLst/>
          </a:prstGeom>
          <a:effectLst/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Wingdings" charset="2"/>
              <a:buNone/>
              <a:tabLst/>
              <a:defRPr sz="1800" cap="none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placeholder</a:t>
            </a:r>
          </a:p>
          <a:p>
            <a:r>
              <a:rPr lang="en-US" dirty="0" smtClean="0"/>
              <a:t>Subtitle placeholder</a:t>
            </a:r>
          </a:p>
        </p:txBody>
      </p:sp>
      <p:sp>
        <p:nvSpPr>
          <p:cNvPr id="39" name="Title 1"/>
          <p:cNvSpPr>
            <a:spLocks noGrp="1"/>
          </p:cNvSpPr>
          <p:nvPr>
            <p:ph type="ctrTitle" hasCustomPrompt="1"/>
          </p:nvPr>
        </p:nvSpPr>
        <p:spPr>
          <a:xfrm>
            <a:off x="2548458" y="1052996"/>
            <a:ext cx="6131767" cy="1453141"/>
          </a:xfrm>
          <a:prstGeom prst="rect">
            <a:avLst/>
          </a:prstGeom>
          <a:effectLst/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 b="1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Title placeholder</a:t>
            </a:r>
            <a:endParaRPr lang="en-US" dirty="0"/>
          </a:p>
        </p:txBody>
      </p:sp>
      <p:sp>
        <p:nvSpPr>
          <p:cNvPr id="45" name="TextBox 44"/>
          <p:cNvSpPr txBox="1"/>
          <p:nvPr userDrawn="1"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rgbClr val="FFFFFF">
                    <a:alpha val="50000"/>
                  </a:srgbClr>
                </a:solidFill>
                <a:latin typeface="+mn-lt"/>
                <a:ea typeface="+mn-ea"/>
                <a:cs typeface="+mn-cs"/>
              </a:rPr>
              <a:t>© Hitachi Data Systems Corporation 2014. All rights reserved.</a:t>
            </a:r>
          </a:p>
        </p:txBody>
      </p:sp>
      <p:sp>
        <p:nvSpPr>
          <p:cNvPr id="48" name="Rectangle 47"/>
          <p:cNvSpPr/>
          <p:nvPr userDrawn="1"/>
        </p:nvSpPr>
        <p:spPr>
          <a:xfrm rot="10800000">
            <a:off x="-1" y="3249791"/>
            <a:ext cx="9190510" cy="48012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2">
                  <a:shade val="94000"/>
                  <a:satMod val="135000"/>
                  <a:alpha val="0"/>
                </a:schemeClr>
              </a:gs>
            </a:gsLst>
            <a:lin ang="0" scaled="0"/>
          </a:gra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pic>
        <p:nvPicPr>
          <p:cNvPr id="43" name="Picture 42" descr="IWI-RGB-150.png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261" y="1989705"/>
            <a:ext cx="2077976" cy="391547"/>
          </a:xfrm>
          <a:prstGeom prst="rect">
            <a:avLst/>
          </a:prstGeom>
        </p:spPr>
      </p:pic>
      <p:sp>
        <p:nvSpPr>
          <p:cNvPr id="41" name="Rectangle 40"/>
          <p:cNvSpPr/>
          <p:nvPr userDrawn="1"/>
        </p:nvSpPr>
        <p:spPr>
          <a:xfrm>
            <a:off x="282261" y="2779838"/>
            <a:ext cx="2077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CONFIDENTIAL – For use by </a:t>
            </a:r>
            <a:b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Hitachi Data Systems employees and </a:t>
            </a:r>
            <a:b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</a:br>
            <a:r>
              <a:rPr lang="en-US" sz="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other audiences under NDA only.</a:t>
            </a:r>
            <a:endParaRPr lang="en-US" sz="800" b="1" dirty="0">
              <a:solidFill>
                <a:schemeClr val="accent2"/>
              </a:solidFill>
            </a:endParaRPr>
          </a:p>
        </p:txBody>
      </p:sp>
      <p:sp>
        <p:nvSpPr>
          <p:cNvPr id="44" name="TextBox 43"/>
          <p:cNvSpPr txBox="1"/>
          <p:nvPr userDrawn="1"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bg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bg1">
                  <a:alpha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7749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" y="0"/>
            <a:ext cx="9145613" cy="51537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+mj-lt"/>
            </a:endParaRPr>
          </a:p>
        </p:txBody>
      </p:sp>
      <p:sp>
        <p:nvSpPr>
          <p:cNvPr id="80" name="AutoShape 42"/>
          <p:cNvSpPr>
            <a:spLocks noChangeAspect="1" noChangeArrowheads="1" noTextEdit="1"/>
          </p:cNvSpPr>
          <p:nvPr/>
        </p:nvSpPr>
        <p:spPr bwMode="auto">
          <a:xfrm>
            <a:off x="-2081054" y="-12701"/>
            <a:ext cx="11241148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+mj-lt"/>
            </a:endParaRPr>
          </a:p>
        </p:txBody>
      </p:sp>
      <p:sp>
        <p:nvSpPr>
          <p:cNvPr id="13" name="Text Placeholder 53"/>
          <p:cNvSpPr>
            <a:spLocks noGrp="1"/>
          </p:cNvSpPr>
          <p:nvPr>
            <p:ph type="body" idx="1"/>
          </p:nvPr>
        </p:nvSpPr>
        <p:spPr>
          <a:xfrm>
            <a:off x="264160" y="967575"/>
            <a:ext cx="8584006" cy="196130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111200" y="4911221"/>
            <a:ext cx="29931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800" kern="1200" dirty="0" smtClean="0">
                <a:solidFill>
                  <a:schemeClr val="bg2">
                    <a:lumMod val="75000"/>
                    <a:alpha val="50000"/>
                  </a:schemeClr>
                </a:solidFill>
                <a:latin typeface="+mn-lt"/>
                <a:ea typeface="+mn-ea"/>
                <a:cs typeface="+mn-cs"/>
              </a:rPr>
              <a:t>© Hitachi Data Systems Corporation 2015. All rights reserved.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264160" y="53113"/>
            <a:ext cx="7051040" cy="732441"/>
          </a:xfrm>
          <a:prstGeom prst="rect">
            <a:avLst/>
          </a:prstGeom>
        </p:spPr>
        <p:txBody>
          <a:bodyPr vert="horz" lIns="91440" tIns="0" rIns="91440" bIns="0" rtlCol="0" anchor="ctr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7687887" y="230319"/>
            <a:ext cx="1230037" cy="352168"/>
            <a:chOff x="7743893" y="-1004361"/>
            <a:chExt cx="1215220" cy="347926"/>
          </a:xfrm>
          <a:solidFill>
            <a:schemeClr val="tx1"/>
          </a:solidFill>
        </p:grpSpPr>
        <p:sp>
          <p:nvSpPr>
            <p:cNvPr id="46" name="Freeform 75"/>
            <p:cNvSpPr>
              <a:spLocks/>
            </p:cNvSpPr>
            <p:nvPr userDrawn="1"/>
          </p:nvSpPr>
          <p:spPr bwMode="auto">
            <a:xfrm>
              <a:off x="8895241" y="-809388"/>
              <a:ext cx="47062" cy="28574"/>
            </a:xfrm>
            <a:custGeom>
              <a:avLst/>
              <a:gdLst>
                <a:gd name="T0" fmla="*/ 13 w 28"/>
                <a:gd name="T1" fmla="*/ 17 h 17"/>
                <a:gd name="T2" fmla="*/ 0 w 28"/>
                <a:gd name="T3" fmla="*/ 17 h 17"/>
                <a:gd name="T4" fmla="*/ 15 w 28"/>
                <a:gd name="T5" fmla="*/ 0 h 17"/>
                <a:gd name="T6" fmla="*/ 28 w 28"/>
                <a:gd name="T7" fmla="*/ 0 h 17"/>
                <a:gd name="T8" fmla="*/ 13 w 28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7">
                  <a:moveTo>
                    <a:pt x="13" y="17"/>
                  </a:moveTo>
                  <a:lnTo>
                    <a:pt x="0" y="17"/>
                  </a:lnTo>
                  <a:lnTo>
                    <a:pt x="15" y="0"/>
                  </a:lnTo>
                  <a:lnTo>
                    <a:pt x="28" y="0"/>
                  </a:lnTo>
                  <a:lnTo>
                    <a:pt x="13" y="1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7" name="Freeform 50"/>
            <p:cNvSpPr>
              <a:spLocks/>
            </p:cNvSpPr>
            <p:nvPr userDrawn="1"/>
          </p:nvSpPr>
          <p:spPr bwMode="auto">
            <a:xfrm>
              <a:off x="8636398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8" name="Freeform 52"/>
            <p:cNvSpPr>
              <a:spLocks/>
            </p:cNvSpPr>
            <p:nvPr userDrawn="1"/>
          </p:nvSpPr>
          <p:spPr bwMode="auto">
            <a:xfrm>
              <a:off x="8090138" y="-1001000"/>
              <a:ext cx="176485" cy="164719"/>
            </a:xfrm>
            <a:custGeom>
              <a:avLst/>
              <a:gdLst>
                <a:gd name="T0" fmla="*/ 105 w 105"/>
                <a:gd name="T1" fmla="*/ 0 h 98"/>
                <a:gd name="T2" fmla="*/ 105 w 105"/>
                <a:gd name="T3" fmla="*/ 17 h 98"/>
                <a:gd name="T4" fmla="*/ 66 w 105"/>
                <a:gd name="T5" fmla="*/ 17 h 98"/>
                <a:gd name="T6" fmla="*/ 66 w 105"/>
                <a:gd name="T7" fmla="*/ 98 h 98"/>
                <a:gd name="T8" fmla="*/ 40 w 105"/>
                <a:gd name="T9" fmla="*/ 98 h 98"/>
                <a:gd name="T10" fmla="*/ 40 w 105"/>
                <a:gd name="T11" fmla="*/ 17 h 98"/>
                <a:gd name="T12" fmla="*/ 0 w 105"/>
                <a:gd name="T13" fmla="*/ 17 h 98"/>
                <a:gd name="T14" fmla="*/ 0 w 105"/>
                <a:gd name="T15" fmla="*/ 0 h 98"/>
                <a:gd name="T16" fmla="*/ 105 w 105"/>
                <a:gd name="T1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98">
                  <a:moveTo>
                    <a:pt x="105" y="0"/>
                  </a:moveTo>
                  <a:lnTo>
                    <a:pt x="105" y="17"/>
                  </a:lnTo>
                  <a:lnTo>
                    <a:pt x="66" y="17"/>
                  </a:lnTo>
                  <a:lnTo>
                    <a:pt x="66" y="98"/>
                  </a:lnTo>
                  <a:lnTo>
                    <a:pt x="40" y="98"/>
                  </a:lnTo>
                  <a:lnTo>
                    <a:pt x="40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05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49" name="Freeform 48"/>
            <p:cNvSpPr>
              <a:spLocks noEditPoints="1"/>
            </p:cNvSpPr>
            <p:nvPr userDrawn="1"/>
          </p:nvSpPr>
          <p:spPr bwMode="auto">
            <a:xfrm>
              <a:off x="8229644" y="-1001000"/>
              <a:ext cx="206739" cy="164719"/>
            </a:xfrm>
            <a:custGeom>
              <a:avLst/>
              <a:gdLst>
                <a:gd name="T0" fmla="*/ 123 w 123"/>
                <a:gd name="T1" fmla="*/ 98 h 98"/>
                <a:gd name="T2" fmla="*/ 94 w 123"/>
                <a:gd name="T3" fmla="*/ 98 h 98"/>
                <a:gd name="T4" fmla="*/ 86 w 123"/>
                <a:gd name="T5" fmla="*/ 77 h 98"/>
                <a:gd name="T6" fmla="*/ 37 w 123"/>
                <a:gd name="T7" fmla="*/ 77 h 98"/>
                <a:gd name="T8" fmla="*/ 29 w 123"/>
                <a:gd name="T9" fmla="*/ 98 h 98"/>
                <a:gd name="T10" fmla="*/ 0 w 123"/>
                <a:gd name="T11" fmla="*/ 98 h 98"/>
                <a:gd name="T12" fmla="*/ 46 w 123"/>
                <a:gd name="T13" fmla="*/ 0 h 98"/>
                <a:gd name="T14" fmla="*/ 77 w 123"/>
                <a:gd name="T15" fmla="*/ 0 h 98"/>
                <a:gd name="T16" fmla="*/ 123 w 123"/>
                <a:gd name="T17" fmla="*/ 98 h 98"/>
                <a:gd name="T18" fmla="*/ 61 w 123"/>
                <a:gd name="T19" fmla="*/ 17 h 98"/>
                <a:gd name="T20" fmla="*/ 43 w 123"/>
                <a:gd name="T21" fmla="*/ 61 h 98"/>
                <a:gd name="T22" fmla="*/ 79 w 123"/>
                <a:gd name="T23" fmla="*/ 61 h 98"/>
                <a:gd name="T24" fmla="*/ 61 w 123"/>
                <a:gd name="T25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98">
                  <a:moveTo>
                    <a:pt x="123" y="98"/>
                  </a:moveTo>
                  <a:lnTo>
                    <a:pt x="94" y="98"/>
                  </a:lnTo>
                  <a:lnTo>
                    <a:pt x="86" y="77"/>
                  </a:lnTo>
                  <a:lnTo>
                    <a:pt x="37" y="77"/>
                  </a:lnTo>
                  <a:lnTo>
                    <a:pt x="29" y="98"/>
                  </a:lnTo>
                  <a:lnTo>
                    <a:pt x="0" y="98"/>
                  </a:lnTo>
                  <a:lnTo>
                    <a:pt x="46" y="0"/>
                  </a:lnTo>
                  <a:lnTo>
                    <a:pt x="77" y="0"/>
                  </a:lnTo>
                  <a:lnTo>
                    <a:pt x="123" y="98"/>
                  </a:lnTo>
                  <a:moveTo>
                    <a:pt x="61" y="17"/>
                  </a:moveTo>
                  <a:lnTo>
                    <a:pt x="43" y="61"/>
                  </a:lnTo>
                  <a:lnTo>
                    <a:pt x="79" y="61"/>
                  </a:lnTo>
                  <a:lnTo>
                    <a:pt x="61" y="1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0" name="Rectangle 49"/>
            <p:cNvSpPr>
              <a:spLocks noChangeArrowheads="1"/>
            </p:cNvSpPr>
            <p:nvPr userDrawn="1"/>
          </p:nvSpPr>
          <p:spPr bwMode="auto">
            <a:xfrm>
              <a:off x="884649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1" name="Freeform 57"/>
            <p:cNvSpPr>
              <a:spLocks/>
            </p:cNvSpPr>
            <p:nvPr userDrawn="1"/>
          </p:nvSpPr>
          <p:spPr bwMode="auto">
            <a:xfrm>
              <a:off x="7821209" y="-1001000"/>
              <a:ext cx="174803" cy="164719"/>
            </a:xfrm>
            <a:custGeom>
              <a:avLst/>
              <a:gdLst>
                <a:gd name="T0" fmla="*/ 26 w 104"/>
                <a:gd name="T1" fmla="*/ 0 h 98"/>
                <a:gd name="T2" fmla="*/ 26 w 104"/>
                <a:gd name="T3" fmla="*/ 39 h 98"/>
                <a:gd name="T4" fmla="*/ 79 w 104"/>
                <a:gd name="T5" fmla="*/ 39 h 98"/>
                <a:gd name="T6" fmla="*/ 79 w 104"/>
                <a:gd name="T7" fmla="*/ 0 h 98"/>
                <a:gd name="T8" fmla="*/ 104 w 104"/>
                <a:gd name="T9" fmla="*/ 0 h 98"/>
                <a:gd name="T10" fmla="*/ 104 w 104"/>
                <a:gd name="T11" fmla="*/ 98 h 98"/>
                <a:gd name="T12" fmla="*/ 79 w 104"/>
                <a:gd name="T13" fmla="*/ 98 h 98"/>
                <a:gd name="T14" fmla="*/ 79 w 104"/>
                <a:gd name="T15" fmla="*/ 55 h 98"/>
                <a:gd name="T16" fmla="*/ 26 w 104"/>
                <a:gd name="T17" fmla="*/ 55 h 98"/>
                <a:gd name="T18" fmla="*/ 26 w 104"/>
                <a:gd name="T19" fmla="*/ 98 h 98"/>
                <a:gd name="T20" fmla="*/ 0 w 104"/>
                <a:gd name="T21" fmla="*/ 98 h 98"/>
                <a:gd name="T22" fmla="*/ 0 w 104"/>
                <a:gd name="T23" fmla="*/ 0 h 98"/>
                <a:gd name="T24" fmla="*/ 26 w 104"/>
                <a:gd name="T2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4" h="98">
                  <a:moveTo>
                    <a:pt x="26" y="0"/>
                  </a:moveTo>
                  <a:lnTo>
                    <a:pt x="26" y="39"/>
                  </a:lnTo>
                  <a:lnTo>
                    <a:pt x="79" y="39"/>
                  </a:lnTo>
                  <a:lnTo>
                    <a:pt x="79" y="0"/>
                  </a:lnTo>
                  <a:lnTo>
                    <a:pt x="104" y="0"/>
                  </a:lnTo>
                  <a:lnTo>
                    <a:pt x="104" y="98"/>
                  </a:lnTo>
                  <a:lnTo>
                    <a:pt x="79" y="98"/>
                  </a:lnTo>
                  <a:lnTo>
                    <a:pt x="79" y="55"/>
                  </a:lnTo>
                  <a:lnTo>
                    <a:pt x="26" y="55"/>
                  </a:lnTo>
                  <a:lnTo>
                    <a:pt x="26" y="98"/>
                  </a:lnTo>
                  <a:lnTo>
                    <a:pt x="0" y="98"/>
                  </a:lnTo>
                  <a:lnTo>
                    <a:pt x="0" y="0"/>
                  </a:lnTo>
                  <a:lnTo>
                    <a:pt x="26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2" name="Rectangle 58"/>
            <p:cNvSpPr>
              <a:spLocks noChangeArrowheads="1"/>
            </p:cNvSpPr>
            <p:nvPr userDrawn="1"/>
          </p:nvSpPr>
          <p:spPr bwMode="auto">
            <a:xfrm>
              <a:off x="8031309" y="-1001000"/>
              <a:ext cx="43701" cy="1647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3" name="Freeform 59"/>
            <p:cNvSpPr>
              <a:spLocks/>
            </p:cNvSpPr>
            <p:nvPr userDrawn="1"/>
          </p:nvSpPr>
          <p:spPr bwMode="auto">
            <a:xfrm>
              <a:off x="8429660" y="-1004361"/>
              <a:ext cx="184888" cy="171442"/>
            </a:xfrm>
            <a:custGeom>
              <a:avLst/>
              <a:gdLst>
                <a:gd name="T0" fmla="*/ 31 w 1010"/>
                <a:gd name="T1" fmla="*/ 670 h 939"/>
                <a:gd name="T2" fmla="*/ 0 w 1010"/>
                <a:gd name="T3" fmla="*/ 479 h 939"/>
                <a:gd name="T4" fmla="*/ 61 w 1010"/>
                <a:gd name="T5" fmla="*/ 218 h 939"/>
                <a:gd name="T6" fmla="*/ 265 w 1010"/>
                <a:gd name="T7" fmla="*/ 48 h 939"/>
                <a:gd name="T8" fmla="*/ 527 w 1010"/>
                <a:gd name="T9" fmla="*/ 0 h 939"/>
                <a:gd name="T10" fmla="*/ 826 w 1010"/>
                <a:gd name="T11" fmla="*/ 63 h 939"/>
                <a:gd name="T12" fmla="*/ 995 w 1010"/>
                <a:gd name="T13" fmla="*/ 270 h 939"/>
                <a:gd name="T14" fmla="*/ 1004 w 1010"/>
                <a:gd name="T15" fmla="*/ 327 h 939"/>
                <a:gd name="T16" fmla="*/ 755 w 1010"/>
                <a:gd name="T17" fmla="*/ 327 h 939"/>
                <a:gd name="T18" fmla="*/ 742 w 1010"/>
                <a:gd name="T19" fmla="*/ 258 h 939"/>
                <a:gd name="T20" fmla="*/ 631 w 1010"/>
                <a:gd name="T21" fmla="*/ 155 h 939"/>
                <a:gd name="T22" fmla="*/ 527 w 1010"/>
                <a:gd name="T23" fmla="*/ 139 h 939"/>
                <a:gd name="T24" fmla="*/ 410 w 1010"/>
                <a:gd name="T25" fmla="*/ 159 h 939"/>
                <a:gd name="T26" fmla="*/ 280 w 1010"/>
                <a:gd name="T27" fmla="*/ 291 h 939"/>
                <a:gd name="T28" fmla="*/ 248 w 1010"/>
                <a:gd name="T29" fmla="*/ 479 h 939"/>
                <a:gd name="T30" fmla="*/ 270 w 1010"/>
                <a:gd name="T31" fmla="*/ 636 h 939"/>
                <a:gd name="T32" fmla="*/ 400 w 1010"/>
                <a:gd name="T33" fmla="*/ 777 h 939"/>
                <a:gd name="T34" fmla="*/ 527 w 1010"/>
                <a:gd name="T35" fmla="*/ 801 h 939"/>
                <a:gd name="T36" fmla="*/ 637 w 1010"/>
                <a:gd name="T37" fmla="*/ 784 h 939"/>
                <a:gd name="T38" fmla="*/ 741 w 1010"/>
                <a:gd name="T39" fmla="*/ 691 h 939"/>
                <a:gd name="T40" fmla="*/ 760 w 1010"/>
                <a:gd name="T41" fmla="*/ 595 h 939"/>
                <a:gd name="T42" fmla="*/ 1010 w 1010"/>
                <a:gd name="T43" fmla="*/ 595 h 939"/>
                <a:gd name="T44" fmla="*/ 998 w 1010"/>
                <a:gd name="T45" fmla="*/ 680 h 939"/>
                <a:gd name="T46" fmla="*/ 832 w 1010"/>
                <a:gd name="T47" fmla="*/ 877 h 939"/>
                <a:gd name="T48" fmla="*/ 527 w 1010"/>
                <a:gd name="T49" fmla="*/ 939 h 939"/>
                <a:gd name="T50" fmla="*/ 287 w 1010"/>
                <a:gd name="T51" fmla="*/ 902 h 939"/>
                <a:gd name="T52" fmla="*/ 31 w 1010"/>
                <a:gd name="T53" fmla="*/ 67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0" h="939">
                  <a:moveTo>
                    <a:pt x="31" y="670"/>
                  </a:moveTo>
                  <a:cubicBezTo>
                    <a:pt x="11" y="609"/>
                    <a:pt x="0" y="546"/>
                    <a:pt x="0" y="479"/>
                  </a:cubicBezTo>
                  <a:cubicBezTo>
                    <a:pt x="0" y="385"/>
                    <a:pt x="16" y="294"/>
                    <a:pt x="61" y="218"/>
                  </a:cubicBezTo>
                  <a:cubicBezTo>
                    <a:pt x="107" y="140"/>
                    <a:pt x="179" y="80"/>
                    <a:pt x="265" y="48"/>
                  </a:cubicBezTo>
                  <a:cubicBezTo>
                    <a:pt x="347" y="17"/>
                    <a:pt x="435" y="0"/>
                    <a:pt x="527" y="0"/>
                  </a:cubicBezTo>
                  <a:cubicBezTo>
                    <a:pt x="634" y="0"/>
                    <a:pt x="734" y="24"/>
                    <a:pt x="826" y="63"/>
                  </a:cubicBezTo>
                  <a:cubicBezTo>
                    <a:pt x="912" y="100"/>
                    <a:pt x="976" y="177"/>
                    <a:pt x="995" y="270"/>
                  </a:cubicBezTo>
                  <a:cubicBezTo>
                    <a:pt x="999" y="288"/>
                    <a:pt x="1002" y="308"/>
                    <a:pt x="1004" y="327"/>
                  </a:cubicBezTo>
                  <a:cubicBezTo>
                    <a:pt x="755" y="327"/>
                    <a:pt x="755" y="327"/>
                    <a:pt x="755" y="327"/>
                  </a:cubicBezTo>
                  <a:cubicBezTo>
                    <a:pt x="754" y="303"/>
                    <a:pt x="750" y="279"/>
                    <a:pt x="742" y="258"/>
                  </a:cubicBezTo>
                  <a:cubicBezTo>
                    <a:pt x="723" y="209"/>
                    <a:pt x="682" y="170"/>
                    <a:pt x="631" y="155"/>
                  </a:cubicBezTo>
                  <a:cubicBezTo>
                    <a:pt x="598" y="144"/>
                    <a:pt x="563" y="139"/>
                    <a:pt x="527" y="139"/>
                  </a:cubicBezTo>
                  <a:cubicBezTo>
                    <a:pt x="486" y="139"/>
                    <a:pt x="447" y="146"/>
                    <a:pt x="410" y="159"/>
                  </a:cubicBezTo>
                  <a:cubicBezTo>
                    <a:pt x="349" y="181"/>
                    <a:pt x="302" y="230"/>
                    <a:pt x="280" y="291"/>
                  </a:cubicBezTo>
                  <a:cubicBezTo>
                    <a:pt x="260" y="349"/>
                    <a:pt x="248" y="413"/>
                    <a:pt x="248" y="479"/>
                  </a:cubicBezTo>
                  <a:cubicBezTo>
                    <a:pt x="248" y="534"/>
                    <a:pt x="257" y="586"/>
                    <a:pt x="270" y="636"/>
                  </a:cubicBezTo>
                  <a:cubicBezTo>
                    <a:pt x="289" y="701"/>
                    <a:pt x="337" y="753"/>
                    <a:pt x="400" y="777"/>
                  </a:cubicBezTo>
                  <a:cubicBezTo>
                    <a:pt x="440" y="792"/>
                    <a:pt x="482" y="801"/>
                    <a:pt x="527" y="801"/>
                  </a:cubicBezTo>
                  <a:cubicBezTo>
                    <a:pt x="566" y="801"/>
                    <a:pt x="602" y="795"/>
                    <a:pt x="637" y="784"/>
                  </a:cubicBezTo>
                  <a:cubicBezTo>
                    <a:pt x="683" y="769"/>
                    <a:pt x="721" y="735"/>
                    <a:pt x="741" y="691"/>
                  </a:cubicBezTo>
                  <a:cubicBezTo>
                    <a:pt x="754" y="662"/>
                    <a:pt x="760" y="629"/>
                    <a:pt x="760" y="595"/>
                  </a:cubicBezTo>
                  <a:cubicBezTo>
                    <a:pt x="1010" y="595"/>
                    <a:pt x="1010" y="595"/>
                    <a:pt x="1010" y="595"/>
                  </a:cubicBezTo>
                  <a:cubicBezTo>
                    <a:pt x="1008" y="624"/>
                    <a:pt x="1004" y="653"/>
                    <a:pt x="998" y="680"/>
                  </a:cubicBezTo>
                  <a:cubicBezTo>
                    <a:pt x="976" y="768"/>
                    <a:pt x="914" y="843"/>
                    <a:pt x="832" y="877"/>
                  </a:cubicBezTo>
                  <a:cubicBezTo>
                    <a:pt x="738" y="917"/>
                    <a:pt x="635" y="939"/>
                    <a:pt x="527" y="939"/>
                  </a:cubicBezTo>
                  <a:cubicBezTo>
                    <a:pt x="444" y="939"/>
                    <a:pt x="362" y="926"/>
                    <a:pt x="287" y="902"/>
                  </a:cubicBezTo>
                  <a:cubicBezTo>
                    <a:pt x="171" y="866"/>
                    <a:pt x="71" y="783"/>
                    <a:pt x="31" y="6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4" name="Freeform 60"/>
            <p:cNvSpPr>
              <a:spLocks/>
            </p:cNvSpPr>
            <p:nvPr userDrawn="1"/>
          </p:nvSpPr>
          <p:spPr bwMode="auto">
            <a:xfrm>
              <a:off x="7743893" y="-790900"/>
              <a:ext cx="40339" cy="104210"/>
            </a:xfrm>
            <a:custGeom>
              <a:avLst/>
              <a:gdLst>
                <a:gd name="T0" fmla="*/ 211 w 219"/>
                <a:gd name="T1" fmla="*/ 1 h 565"/>
                <a:gd name="T2" fmla="*/ 0 w 219"/>
                <a:gd name="T3" fmla="*/ 20 h 565"/>
                <a:gd name="T4" fmla="*/ 0 w 219"/>
                <a:gd name="T5" fmla="*/ 51 h 565"/>
                <a:gd name="T6" fmla="*/ 6 w 219"/>
                <a:gd name="T7" fmla="*/ 52 h 565"/>
                <a:gd name="T8" fmla="*/ 92 w 219"/>
                <a:gd name="T9" fmla="*/ 123 h 565"/>
                <a:gd name="T10" fmla="*/ 92 w 219"/>
                <a:gd name="T11" fmla="*/ 565 h 565"/>
                <a:gd name="T12" fmla="*/ 219 w 219"/>
                <a:gd name="T13" fmla="*/ 565 h 565"/>
                <a:gd name="T14" fmla="*/ 219 w 219"/>
                <a:gd name="T15" fmla="*/ 0 h 565"/>
                <a:gd name="T16" fmla="*/ 211 w 219"/>
                <a:gd name="T17" fmla="*/ 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565">
                  <a:moveTo>
                    <a:pt x="211" y="1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2" y="62"/>
                    <a:pt x="92" y="62"/>
                    <a:pt x="92" y="123"/>
                  </a:cubicBezTo>
                  <a:cubicBezTo>
                    <a:pt x="92" y="565"/>
                    <a:pt x="92" y="565"/>
                    <a:pt x="92" y="565"/>
                  </a:cubicBezTo>
                  <a:cubicBezTo>
                    <a:pt x="219" y="565"/>
                    <a:pt x="219" y="565"/>
                    <a:pt x="219" y="565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1" y="1"/>
                    <a:pt x="211" y="1"/>
                    <a:pt x="21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5" name="Freeform 61"/>
            <p:cNvSpPr>
              <a:spLocks/>
            </p:cNvSpPr>
            <p:nvPr userDrawn="1"/>
          </p:nvSpPr>
          <p:spPr bwMode="auto">
            <a:xfrm>
              <a:off x="7804401" y="-758964"/>
              <a:ext cx="82360" cy="72275"/>
            </a:xfrm>
            <a:custGeom>
              <a:avLst/>
              <a:gdLst>
                <a:gd name="T0" fmla="*/ 328 w 446"/>
                <a:gd name="T1" fmla="*/ 1 h 398"/>
                <a:gd name="T2" fmla="*/ 180 w 446"/>
                <a:gd name="T3" fmla="*/ 87 h 398"/>
                <a:gd name="T4" fmla="*/ 180 w 446"/>
                <a:gd name="T5" fmla="*/ 0 h 398"/>
                <a:gd name="T6" fmla="*/ 172 w 446"/>
                <a:gd name="T7" fmla="*/ 1 h 398"/>
                <a:gd name="T8" fmla="*/ 0 w 446"/>
                <a:gd name="T9" fmla="*/ 28 h 398"/>
                <a:gd name="T10" fmla="*/ 0 w 446"/>
                <a:gd name="T11" fmla="*/ 58 h 398"/>
                <a:gd name="T12" fmla="*/ 8 w 446"/>
                <a:gd name="T13" fmla="*/ 58 h 398"/>
                <a:gd name="T14" fmla="*/ 74 w 446"/>
                <a:gd name="T15" fmla="*/ 122 h 398"/>
                <a:gd name="T16" fmla="*/ 74 w 446"/>
                <a:gd name="T17" fmla="*/ 398 h 398"/>
                <a:gd name="T18" fmla="*/ 180 w 446"/>
                <a:gd name="T19" fmla="*/ 398 h 398"/>
                <a:gd name="T20" fmla="*/ 180 w 446"/>
                <a:gd name="T21" fmla="*/ 195 h 398"/>
                <a:gd name="T22" fmla="*/ 285 w 446"/>
                <a:gd name="T23" fmla="*/ 71 h 398"/>
                <a:gd name="T24" fmla="*/ 339 w 446"/>
                <a:gd name="T25" fmla="*/ 183 h 398"/>
                <a:gd name="T26" fmla="*/ 339 w 446"/>
                <a:gd name="T27" fmla="*/ 398 h 398"/>
                <a:gd name="T28" fmla="*/ 446 w 446"/>
                <a:gd name="T29" fmla="*/ 398 h 398"/>
                <a:gd name="T30" fmla="*/ 446 w 446"/>
                <a:gd name="T31" fmla="*/ 122 h 398"/>
                <a:gd name="T32" fmla="*/ 328 w 446"/>
                <a:gd name="T33" fmla="*/ 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6" h="398">
                  <a:moveTo>
                    <a:pt x="328" y="1"/>
                  </a:moveTo>
                  <a:cubicBezTo>
                    <a:pt x="249" y="1"/>
                    <a:pt x="202" y="54"/>
                    <a:pt x="180" y="87"/>
                  </a:cubicBezTo>
                  <a:cubicBezTo>
                    <a:pt x="180" y="58"/>
                    <a:pt x="180" y="0"/>
                    <a:pt x="180" y="0"/>
                  </a:cubicBezTo>
                  <a:cubicBezTo>
                    <a:pt x="172" y="1"/>
                    <a:pt x="172" y="1"/>
                    <a:pt x="172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2" y="60"/>
                    <a:pt x="74" y="71"/>
                    <a:pt x="74" y="122"/>
                  </a:cubicBezTo>
                  <a:cubicBezTo>
                    <a:pt x="74" y="398"/>
                    <a:pt x="74" y="398"/>
                    <a:pt x="74" y="398"/>
                  </a:cubicBezTo>
                  <a:cubicBezTo>
                    <a:pt x="180" y="398"/>
                    <a:pt x="180" y="398"/>
                    <a:pt x="180" y="398"/>
                  </a:cubicBezTo>
                  <a:cubicBezTo>
                    <a:pt x="180" y="195"/>
                    <a:pt x="180" y="195"/>
                    <a:pt x="180" y="195"/>
                  </a:cubicBezTo>
                  <a:cubicBezTo>
                    <a:pt x="180" y="141"/>
                    <a:pt x="232" y="71"/>
                    <a:pt x="285" y="71"/>
                  </a:cubicBezTo>
                  <a:cubicBezTo>
                    <a:pt x="337" y="71"/>
                    <a:pt x="339" y="113"/>
                    <a:pt x="339" y="183"/>
                  </a:cubicBezTo>
                  <a:cubicBezTo>
                    <a:pt x="339" y="398"/>
                    <a:pt x="339" y="398"/>
                    <a:pt x="339" y="398"/>
                  </a:cubicBezTo>
                  <a:cubicBezTo>
                    <a:pt x="446" y="398"/>
                    <a:pt x="446" y="398"/>
                    <a:pt x="446" y="398"/>
                  </a:cubicBezTo>
                  <a:cubicBezTo>
                    <a:pt x="446" y="122"/>
                    <a:pt x="446" y="122"/>
                    <a:pt x="446" y="122"/>
                  </a:cubicBezTo>
                  <a:cubicBezTo>
                    <a:pt x="446" y="44"/>
                    <a:pt x="404" y="1"/>
                    <a:pt x="32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 62"/>
            <p:cNvSpPr>
              <a:spLocks/>
            </p:cNvSpPr>
            <p:nvPr userDrawn="1"/>
          </p:nvSpPr>
          <p:spPr bwMode="auto">
            <a:xfrm>
              <a:off x="7910291" y="-758964"/>
              <a:ext cx="53786" cy="73955"/>
            </a:xfrm>
            <a:custGeom>
              <a:avLst/>
              <a:gdLst>
                <a:gd name="T0" fmla="*/ 175 w 298"/>
                <a:gd name="T1" fmla="*/ 155 h 407"/>
                <a:gd name="T2" fmla="*/ 97 w 298"/>
                <a:gd name="T3" fmla="*/ 87 h 407"/>
                <a:gd name="T4" fmla="*/ 154 w 298"/>
                <a:gd name="T5" fmla="*/ 50 h 407"/>
                <a:gd name="T6" fmla="*/ 254 w 298"/>
                <a:gd name="T7" fmla="*/ 85 h 407"/>
                <a:gd name="T8" fmla="*/ 270 w 298"/>
                <a:gd name="T9" fmla="*/ 95 h 407"/>
                <a:gd name="T10" fmla="*/ 270 w 298"/>
                <a:gd name="T11" fmla="*/ 15 h 407"/>
                <a:gd name="T12" fmla="*/ 257 w 298"/>
                <a:gd name="T13" fmla="*/ 12 h 407"/>
                <a:gd name="T14" fmla="*/ 160 w 298"/>
                <a:gd name="T15" fmla="*/ 0 h 407"/>
                <a:gd name="T16" fmla="*/ 0 w 298"/>
                <a:gd name="T17" fmla="*/ 115 h 407"/>
                <a:gd name="T18" fmla="*/ 117 w 298"/>
                <a:gd name="T19" fmla="*/ 238 h 407"/>
                <a:gd name="T20" fmla="*/ 200 w 298"/>
                <a:gd name="T21" fmla="*/ 310 h 407"/>
                <a:gd name="T22" fmla="*/ 129 w 298"/>
                <a:gd name="T23" fmla="*/ 356 h 407"/>
                <a:gd name="T24" fmla="*/ 12 w 298"/>
                <a:gd name="T25" fmla="*/ 315 h 407"/>
                <a:gd name="T26" fmla="*/ 0 w 298"/>
                <a:gd name="T27" fmla="*/ 308 h 407"/>
                <a:gd name="T28" fmla="*/ 0 w 298"/>
                <a:gd name="T29" fmla="*/ 391 h 407"/>
                <a:gd name="T30" fmla="*/ 8 w 298"/>
                <a:gd name="T31" fmla="*/ 392 h 407"/>
                <a:gd name="T32" fmla="*/ 125 w 298"/>
                <a:gd name="T33" fmla="*/ 407 h 407"/>
                <a:gd name="T34" fmla="*/ 298 w 298"/>
                <a:gd name="T35" fmla="*/ 288 h 407"/>
                <a:gd name="T36" fmla="*/ 175 w 298"/>
                <a:gd name="T37" fmla="*/ 155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407">
                  <a:moveTo>
                    <a:pt x="175" y="155"/>
                  </a:moveTo>
                  <a:cubicBezTo>
                    <a:pt x="133" y="134"/>
                    <a:pt x="97" y="116"/>
                    <a:pt x="97" y="87"/>
                  </a:cubicBezTo>
                  <a:cubicBezTo>
                    <a:pt x="97" y="54"/>
                    <a:pt x="137" y="50"/>
                    <a:pt x="154" y="50"/>
                  </a:cubicBezTo>
                  <a:cubicBezTo>
                    <a:pt x="198" y="50"/>
                    <a:pt x="237" y="74"/>
                    <a:pt x="254" y="85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70" y="15"/>
                    <a:pt x="270" y="15"/>
                    <a:pt x="270" y="15"/>
                  </a:cubicBezTo>
                  <a:cubicBezTo>
                    <a:pt x="257" y="12"/>
                    <a:pt x="257" y="12"/>
                    <a:pt x="257" y="12"/>
                  </a:cubicBezTo>
                  <a:cubicBezTo>
                    <a:pt x="238" y="8"/>
                    <a:pt x="201" y="0"/>
                    <a:pt x="160" y="0"/>
                  </a:cubicBezTo>
                  <a:cubicBezTo>
                    <a:pt x="60" y="0"/>
                    <a:pt x="0" y="43"/>
                    <a:pt x="0" y="115"/>
                  </a:cubicBezTo>
                  <a:cubicBezTo>
                    <a:pt x="0" y="180"/>
                    <a:pt x="62" y="211"/>
                    <a:pt x="117" y="238"/>
                  </a:cubicBezTo>
                  <a:cubicBezTo>
                    <a:pt x="160" y="259"/>
                    <a:pt x="200" y="278"/>
                    <a:pt x="200" y="310"/>
                  </a:cubicBezTo>
                  <a:cubicBezTo>
                    <a:pt x="200" y="339"/>
                    <a:pt x="174" y="356"/>
                    <a:pt x="129" y="356"/>
                  </a:cubicBezTo>
                  <a:cubicBezTo>
                    <a:pt x="79" y="356"/>
                    <a:pt x="37" y="330"/>
                    <a:pt x="12" y="315"/>
                  </a:cubicBezTo>
                  <a:cubicBezTo>
                    <a:pt x="0" y="308"/>
                    <a:pt x="0" y="308"/>
                    <a:pt x="0" y="308"/>
                  </a:cubicBezTo>
                  <a:cubicBezTo>
                    <a:pt x="0" y="391"/>
                    <a:pt x="0" y="391"/>
                    <a:pt x="0" y="391"/>
                  </a:cubicBezTo>
                  <a:cubicBezTo>
                    <a:pt x="8" y="392"/>
                    <a:pt x="8" y="392"/>
                    <a:pt x="8" y="392"/>
                  </a:cubicBezTo>
                  <a:cubicBezTo>
                    <a:pt x="30" y="397"/>
                    <a:pt x="70" y="407"/>
                    <a:pt x="125" y="407"/>
                  </a:cubicBezTo>
                  <a:cubicBezTo>
                    <a:pt x="233" y="407"/>
                    <a:pt x="298" y="362"/>
                    <a:pt x="298" y="288"/>
                  </a:cubicBezTo>
                  <a:cubicBezTo>
                    <a:pt x="298" y="215"/>
                    <a:pt x="233" y="183"/>
                    <a:pt x="175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7" name="Freeform 63"/>
            <p:cNvSpPr>
              <a:spLocks noEditPoints="1"/>
            </p:cNvSpPr>
            <p:nvPr userDrawn="1"/>
          </p:nvSpPr>
          <p:spPr bwMode="auto">
            <a:xfrm>
              <a:off x="7974162" y="-758964"/>
              <a:ext cx="84040" cy="102529"/>
            </a:xfrm>
            <a:custGeom>
              <a:avLst/>
              <a:gdLst>
                <a:gd name="T0" fmla="*/ 292 w 459"/>
                <a:gd name="T1" fmla="*/ 1 h 563"/>
                <a:gd name="T2" fmla="*/ 179 w 459"/>
                <a:gd name="T3" fmla="*/ 56 h 563"/>
                <a:gd name="T4" fmla="*/ 179 w 459"/>
                <a:gd name="T5" fmla="*/ 0 h 563"/>
                <a:gd name="T6" fmla="*/ 170 w 459"/>
                <a:gd name="T7" fmla="*/ 1 h 563"/>
                <a:gd name="T8" fmla="*/ 0 w 459"/>
                <a:gd name="T9" fmla="*/ 28 h 563"/>
                <a:gd name="T10" fmla="*/ 0 w 459"/>
                <a:gd name="T11" fmla="*/ 58 h 563"/>
                <a:gd name="T12" fmla="*/ 8 w 459"/>
                <a:gd name="T13" fmla="*/ 58 h 563"/>
                <a:gd name="T14" fmla="*/ 71 w 459"/>
                <a:gd name="T15" fmla="*/ 122 h 563"/>
                <a:gd name="T16" fmla="*/ 71 w 459"/>
                <a:gd name="T17" fmla="*/ 563 h 563"/>
                <a:gd name="T18" fmla="*/ 178 w 459"/>
                <a:gd name="T19" fmla="*/ 563 h 563"/>
                <a:gd name="T20" fmla="*/ 178 w 459"/>
                <a:gd name="T21" fmla="*/ 362 h 563"/>
                <a:gd name="T22" fmla="*/ 288 w 459"/>
                <a:gd name="T23" fmla="*/ 408 h 563"/>
                <a:gd name="T24" fmla="*/ 459 w 459"/>
                <a:gd name="T25" fmla="*/ 198 h 563"/>
                <a:gd name="T26" fmla="*/ 292 w 459"/>
                <a:gd name="T27" fmla="*/ 1 h 563"/>
                <a:gd name="T28" fmla="*/ 261 w 459"/>
                <a:gd name="T29" fmla="*/ 60 h 563"/>
                <a:gd name="T30" fmla="*/ 343 w 459"/>
                <a:gd name="T31" fmla="*/ 198 h 563"/>
                <a:gd name="T32" fmla="*/ 262 w 459"/>
                <a:gd name="T33" fmla="*/ 349 h 563"/>
                <a:gd name="T34" fmla="*/ 178 w 459"/>
                <a:gd name="T35" fmla="*/ 230 h 563"/>
                <a:gd name="T36" fmla="*/ 178 w 459"/>
                <a:gd name="T37" fmla="*/ 196 h 563"/>
                <a:gd name="T38" fmla="*/ 261 w 459"/>
                <a:gd name="T39" fmla="*/ 6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9" h="563">
                  <a:moveTo>
                    <a:pt x="292" y="1"/>
                  </a:moveTo>
                  <a:cubicBezTo>
                    <a:pt x="252" y="1"/>
                    <a:pt x="214" y="20"/>
                    <a:pt x="179" y="56"/>
                  </a:cubicBezTo>
                  <a:cubicBezTo>
                    <a:pt x="179" y="37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1" y="60"/>
                    <a:pt x="71" y="70"/>
                    <a:pt x="71" y="122"/>
                  </a:cubicBezTo>
                  <a:cubicBezTo>
                    <a:pt x="71" y="563"/>
                    <a:pt x="71" y="563"/>
                    <a:pt x="71" y="563"/>
                  </a:cubicBezTo>
                  <a:cubicBezTo>
                    <a:pt x="178" y="563"/>
                    <a:pt x="178" y="563"/>
                    <a:pt x="178" y="563"/>
                  </a:cubicBezTo>
                  <a:cubicBezTo>
                    <a:pt x="178" y="563"/>
                    <a:pt x="178" y="395"/>
                    <a:pt x="178" y="362"/>
                  </a:cubicBezTo>
                  <a:cubicBezTo>
                    <a:pt x="198" y="386"/>
                    <a:pt x="229" y="408"/>
                    <a:pt x="288" y="408"/>
                  </a:cubicBezTo>
                  <a:cubicBezTo>
                    <a:pt x="400" y="408"/>
                    <a:pt x="459" y="335"/>
                    <a:pt x="459" y="198"/>
                  </a:cubicBezTo>
                  <a:cubicBezTo>
                    <a:pt x="459" y="73"/>
                    <a:pt x="398" y="1"/>
                    <a:pt x="292" y="1"/>
                  </a:cubicBezTo>
                  <a:moveTo>
                    <a:pt x="261" y="60"/>
                  </a:moveTo>
                  <a:cubicBezTo>
                    <a:pt x="334" y="60"/>
                    <a:pt x="343" y="139"/>
                    <a:pt x="343" y="198"/>
                  </a:cubicBezTo>
                  <a:cubicBezTo>
                    <a:pt x="343" y="300"/>
                    <a:pt x="317" y="349"/>
                    <a:pt x="262" y="349"/>
                  </a:cubicBezTo>
                  <a:cubicBezTo>
                    <a:pt x="193" y="349"/>
                    <a:pt x="178" y="284"/>
                    <a:pt x="178" y="230"/>
                  </a:cubicBezTo>
                  <a:cubicBezTo>
                    <a:pt x="178" y="196"/>
                    <a:pt x="178" y="196"/>
                    <a:pt x="178" y="196"/>
                  </a:cubicBezTo>
                  <a:cubicBezTo>
                    <a:pt x="178" y="155"/>
                    <a:pt x="186" y="60"/>
                    <a:pt x="2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 64"/>
            <p:cNvSpPr>
              <a:spLocks/>
            </p:cNvSpPr>
            <p:nvPr userDrawn="1"/>
          </p:nvSpPr>
          <p:spPr bwMode="auto">
            <a:xfrm>
              <a:off x="8071648" y="-758964"/>
              <a:ext cx="33616" cy="72275"/>
            </a:xfrm>
            <a:custGeom>
              <a:avLst/>
              <a:gdLst>
                <a:gd name="T0" fmla="*/ 0 w 178"/>
                <a:gd name="T1" fmla="*/ 28 h 398"/>
                <a:gd name="T2" fmla="*/ 0 w 178"/>
                <a:gd name="T3" fmla="*/ 58 h 398"/>
                <a:gd name="T4" fmla="*/ 8 w 178"/>
                <a:gd name="T5" fmla="*/ 58 h 398"/>
                <a:gd name="T6" fmla="*/ 71 w 178"/>
                <a:gd name="T7" fmla="*/ 122 h 398"/>
                <a:gd name="T8" fmla="*/ 71 w 178"/>
                <a:gd name="T9" fmla="*/ 398 h 398"/>
                <a:gd name="T10" fmla="*/ 178 w 178"/>
                <a:gd name="T11" fmla="*/ 398 h 398"/>
                <a:gd name="T12" fmla="*/ 178 w 178"/>
                <a:gd name="T13" fmla="*/ 0 h 398"/>
                <a:gd name="T14" fmla="*/ 169 w 178"/>
                <a:gd name="T15" fmla="*/ 1 h 398"/>
                <a:gd name="T16" fmla="*/ 0 w 178"/>
                <a:gd name="T17" fmla="*/ 2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398">
                  <a:moveTo>
                    <a:pt x="0" y="2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60" y="60"/>
                    <a:pt x="71" y="70"/>
                    <a:pt x="71" y="122"/>
                  </a:cubicBezTo>
                  <a:cubicBezTo>
                    <a:pt x="71" y="398"/>
                    <a:pt x="71" y="398"/>
                    <a:pt x="71" y="398"/>
                  </a:cubicBezTo>
                  <a:cubicBezTo>
                    <a:pt x="178" y="398"/>
                    <a:pt x="178" y="398"/>
                    <a:pt x="178" y="398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0" y="28"/>
                    <a:pt x="0" y="28"/>
                    <a:pt x="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9" name="Freeform 65"/>
            <p:cNvSpPr>
              <a:spLocks/>
            </p:cNvSpPr>
            <p:nvPr userDrawn="1"/>
          </p:nvSpPr>
          <p:spPr bwMode="auto">
            <a:xfrm>
              <a:off x="8083415" y="-789219"/>
              <a:ext cx="23531" cy="20170"/>
            </a:xfrm>
            <a:custGeom>
              <a:avLst/>
              <a:gdLst>
                <a:gd name="T0" fmla="*/ 64 w 132"/>
                <a:gd name="T1" fmla="*/ 116 h 116"/>
                <a:gd name="T2" fmla="*/ 132 w 132"/>
                <a:gd name="T3" fmla="*/ 57 h 116"/>
                <a:gd name="T4" fmla="*/ 65 w 132"/>
                <a:gd name="T5" fmla="*/ 0 h 116"/>
                <a:gd name="T6" fmla="*/ 0 w 132"/>
                <a:gd name="T7" fmla="*/ 57 h 116"/>
                <a:gd name="T8" fmla="*/ 64 w 132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16">
                  <a:moveTo>
                    <a:pt x="64" y="116"/>
                  </a:moveTo>
                  <a:cubicBezTo>
                    <a:pt x="102" y="116"/>
                    <a:pt x="132" y="89"/>
                    <a:pt x="132" y="57"/>
                  </a:cubicBezTo>
                  <a:cubicBezTo>
                    <a:pt x="132" y="26"/>
                    <a:pt x="102" y="0"/>
                    <a:pt x="65" y="0"/>
                  </a:cubicBezTo>
                  <a:cubicBezTo>
                    <a:pt x="29" y="0"/>
                    <a:pt x="0" y="26"/>
                    <a:pt x="0" y="57"/>
                  </a:cubicBezTo>
                  <a:cubicBezTo>
                    <a:pt x="0" y="89"/>
                    <a:pt x="29" y="116"/>
                    <a:pt x="64" y="1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5" name="Freeform 66"/>
            <p:cNvSpPr>
              <a:spLocks/>
            </p:cNvSpPr>
            <p:nvPr userDrawn="1"/>
          </p:nvSpPr>
          <p:spPr bwMode="auto">
            <a:xfrm>
              <a:off x="8123754" y="-758964"/>
              <a:ext cx="63870" cy="72275"/>
            </a:xfrm>
            <a:custGeom>
              <a:avLst/>
              <a:gdLst>
                <a:gd name="T0" fmla="*/ 345 w 345"/>
                <a:gd name="T1" fmla="*/ 89 h 398"/>
                <a:gd name="T2" fmla="*/ 345 w 345"/>
                <a:gd name="T3" fmla="*/ 6 h 398"/>
                <a:gd name="T4" fmla="*/ 339 w 345"/>
                <a:gd name="T5" fmla="*/ 5 h 398"/>
                <a:gd name="T6" fmla="*/ 288 w 345"/>
                <a:gd name="T7" fmla="*/ 1 h 398"/>
                <a:gd name="T8" fmla="*/ 179 w 345"/>
                <a:gd name="T9" fmla="*/ 80 h 398"/>
                <a:gd name="T10" fmla="*/ 179 w 345"/>
                <a:gd name="T11" fmla="*/ 0 h 398"/>
                <a:gd name="T12" fmla="*/ 170 w 345"/>
                <a:gd name="T13" fmla="*/ 1 h 398"/>
                <a:gd name="T14" fmla="*/ 0 w 345"/>
                <a:gd name="T15" fmla="*/ 28 h 398"/>
                <a:gd name="T16" fmla="*/ 0 w 345"/>
                <a:gd name="T17" fmla="*/ 58 h 398"/>
                <a:gd name="T18" fmla="*/ 7 w 345"/>
                <a:gd name="T19" fmla="*/ 58 h 398"/>
                <a:gd name="T20" fmla="*/ 72 w 345"/>
                <a:gd name="T21" fmla="*/ 122 h 398"/>
                <a:gd name="T22" fmla="*/ 72 w 345"/>
                <a:gd name="T23" fmla="*/ 398 h 398"/>
                <a:gd name="T24" fmla="*/ 179 w 345"/>
                <a:gd name="T25" fmla="*/ 398 h 398"/>
                <a:gd name="T26" fmla="*/ 179 w 345"/>
                <a:gd name="T27" fmla="*/ 199 h 398"/>
                <a:gd name="T28" fmla="*/ 291 w 345"/>
                <a:gd name="T29" fmla="*/ 87 h 398"/>
                <a:gd name="T30" fmla="*/ 328 w 345"/>
                <a:gd name="T31" fmla="*/ 94 h 398"/>
                <a:gd name="T32" fmla="*/ 345 w 345"/>
                <a:gd name="T33" fmla="*/ 99 h 398"/>
                <a:gd name="T34" fmla="*/ 345 w 345"/>
                <a:gd name="T35" fmla="*/ 8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98">
                  <a:moveTo>
                    <a:pt x="345" y="89"/>
                  </a:moveTo>
                  <a:cubicBezTo>
                    <a:pt x="345" y="6"/>
                    <a:pt x="345" y="6"/>
                    <a:pt x="345" y="6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21" y="2"/>
                    <a:pt x="304" y="1"/>
                    <a:pt x="288" y="1"/>
                  </a:cubicBezTo>
                  <a:cubicBezTo>
                    <a:pt x="228" y="1"/>
                    <a:pt x="196" y="45"/>
                    <a:pt x="179" y="80"/>
                  </a:cubicBezTo>
                  <a:cubicBezTo>
                    <a:pt x="179" y="48"/>
                    <a:pt x="179" y="0"/>
                    <a:pt x="179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61" y="60"/>
                    <a:pt x="72" y="70"/>
                    <a:pt x="72" y="122"/>
                  </a:cubicBezTo>
                  <a:cubicBezTo>
                    <a:pt x="72" y="398"/>
                    <a:pt x="72" y="398"/>
                    <a:pt x="72" y="398"/>
                  </a:cubicBezTo>
                  <a:cubicBezTo>
                    <a:pt x="179" y="398"/>
                    <a:pt x="179" y="398"/>
                    <a:pt x="179" y="398"/>
                  </a:cubicBezTo>
                  <a:cubicBezTo>
                    <a:pt x="179" y="199"/>
                    <a:pt x="179" y="199"/>
                    <a:pt x="179" y="199"/>
                  </a:cubicBezTo>
                  <a:cubicBezTo>
                    <a:pt x="179" y="165"/>
                    <a:pt x="190" y="87"/>
                    <a:pt x="291" y="87"/>
                  </a:cubicBezTo>
                  <a:cubicBezTo>
                    <a:pt x="302" y="87"/>
                    <a:pt x="315" y="91"/>
                    <a:pt x="328" y="94"/>
                  </a:cubicBezTo>
                  <a:cubicBezTo>
                    <a:pt x="345" y="99"/>
                    <a:pt x="345" y="99"/>
                    <a:pt x="345" y="99"/>
                  </a:cubicBezTo>
                  <a:cubicBezTo>
                    <a:pt x="345" y="89"/>
                    <a:pt x="345" y="89"/>
                    <a:pt x="345" y="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6" name="Freeform 67"/>
            <p:cNvSpPr>
              <a:spLocks noEditPoints="1"/>
            </p:cNvSpPr>
            <p:nvPr userDrawn="1"/>
          </p:nvSpPr>
          <p:spPr bwMode="auto">
            <a:xfrm>
              <a:off x="8196028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2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6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7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2" y="348"/>
                    <a:pt x="119" y="253"/>
                    <a:pt x="116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7" name="Freeform 68"/>
            <p:cNvSpPr>
              <a:spLocks/>
            </p:cNvSpPr>
            <p:nvPr userDrawn="1"/>
          </p:nvSpPr>
          <p:spPr bwMode="auto">
            <a:xfrm>
              <a:off x="8384278" y="-792580"/>
              <a:ext cx="80678" cy="105891"/>
            </a:xfrm>
            <a:custGeom>
              <a:avLst/>
              <a:gdLst>
                <a:gd name="T0" fmla="*/ 325 w 445"/>
                <a:gd name="T1" fmla="*/ 181 h 578"/>
                <a:gd name="T2" fmla="*/ 178 w 445"/>
                <a:gd name="T3" fmla="*/ 266 h 578"/>
                <a:gd name="T4" fmla="*/ 178 w 445"/>
                <a:gd name="T5" fmla="*/ 0 h 578"/>
                <a:gd name="T6" fmla="*/ 170 w 445"/>
                <a:gd name="T7" fmla="*/ 1 h 578"/>
                <a:gd name="T8" fmla="*/ 0 w 445"/>
                <a:gd name="T9" fmla="*/ 22 h 578"/>
                <a:gd name="T10" fmla="*/ 0 w 445"/>
                <a:gd name="T11" fmla="*/ 52 h 578"/>
                <a:gd name="T12" fmla="*/ 8 w 445"/>
                <a:gd name="T13" fmla="*/ 52 h 578"/>
                <a:gd name="T14" fmla="*/ 72 w 445"/>
                <a:gd name="T15" fmla="*/ 118 h 578"/>
                <a:gd name="T16" fmla="*/ 72 w 445"/>
                <a:gd name="T17" fmla="*/ 578 h 578"/>
                <a:gd name="T18" fmla="*/ 178 w 445"/>
                <a:gd name="T19" fmla="*/ 578 h 578"/>
                <a:gd name="T20" fmla="*/ 178 w 445"/>
                <a:gd name="T21" fmla="*/ 380 h 578"/>
                <a:gd name="T22" fmla="*/ 279 w 445"/>
                <a:gd name="T23" fmla="*/ 251 h 578"/>
                <a:gd name="T24" fmla="*/ 339 w 445"/>
                <a:gd name="T25" fmla="*/ 335 h 578"/>
                <a:gd name="T26" fmla="*/ 339 w 445"/>
                <a:gd name="T27" fmla="*/ 578 h 578"/>
                <a:gd name="T28" fmla="*/ 445 w 445"/>
                <a:gd name="T29" fmla="*/ 578 h 578"/>
                <a:gd name="T30" fmla="*/ 445 w 445"/>
                <a:gd name="T31" fmla="*/ 323 h 578"/>
                <a:gd name="T32" fmla="*/ 325 w 445"/>
                <a:gd name="T33" fmla="*/ 181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5" h="578">
                  <a:moveTo>
                    <a:pt x="325" y="181"/>
                  </a:moveTo>
                  <a:cubicBezTo>
                    <a:pt x="246" y="181"/>
                    <a:pt x="201" y="230"/>
                    <a:pt x="178" y="266"/>
                  </a:cubicBezTo>
                  <a:cubicBezTo>
                    <a:pt x="178" y="223"/>
                    <a:pt x="178" y="0"/>
                    <a:pt x="178" y="0"/>
                  </a:cubicBezTo>
                  <a:cubicBezTo>
                    <a:pt x="170" y="1"/>
                    <a:pt x="170" y="1"/>
                    <a:pt x="17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60" y="54"/>
                    <a:pt x="72" y="66"/>
                    <a:pt x="72" y="118"/>
                  </a:cubicBezTo>
                  <a:cubicBezTo>
                    <a:pt x="72" y="578"/>
                    <a:pt x="72" y="578"/>
                    <a:pt x="72" y="578"/>
                  </a:cubicBezTo>
                  <a:cubicBezTo>
                    <a:pt x="178" y="578"/>
                    <a:pt x="178" y="578"/>
                    <a:pt x="178" y="578"/>
                  </a:cubicBezTo>
                  <a:cubicBezTo>
                    <a:pt x="178" y="380"/>
                    <a:pt x="178" y="380"/>
                    <a:pt x="178" y="380"/>
                  </a:cubicBezTo>
                  <a:cubicBezTo>
                    <a:pt x="178" y="307"/>
                    <a:pt x="233" y="251"/>
                    <a:pt x="279" y="251"/>
                  </a:cubicBezTo>
                  <a:cubicBezTo>
                    <a:pt x="339" y="251"/>
                    <a:pt x="339" y="296"/>
                    <a:pt x="339" y="335"/>
                  </a:cubicBezTo>
                  <a:cubicBezTo>
                    <a:pt x="339" y="578"/>
                    <a:pt x="339" y="578"/>
                    <a:pt x="339" y="578"/>
                  </a:cubicBezTo>
                  <a:cubicBezTo>
                    <a:pt x="445" y="578"/>
                    <a:pt x="445" y="578"/>
                    <a:pt x="445" y="578"/>
                  </a:cubicBezTo>
                  <a:cubicBezTo>
                    <a:pt x="445" y="323"/>
                    <a:pt x="445" y="323"/>
                    <a:pt x="445" y="323"/>
                  </a:cubicBezTo>
                  <a:cubicBezTo>
                    <a:pt x="445" y="280"/>
                    <a:pt x="445" y="181"/>
                    <a:pt x="325" y="18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8" name="Freeform 69"/>
            <p:cNvSpPr>
              <a:spLocks noEditPoints="1"/>
            </p:cNvSpPr>
            <p:nvPr userDrawn="1"/>
          </p:nvSpPr>
          <p:spPr bwMode="auto">
            <a:xfrm>
              <a:off x="8485126" y="-758964"/>
              <a:ext cx="68913" cy="73955"/>
            </a:xfrm>
            <a:custGeom>
              <a:avLst/>
              <a:gdLst>
                <a:gd name="T0" fmla="*/ 377 w 377"/>
                <a:gd name="T1" fmla="*/ 161 h 407"/>
                <a:gd name="T2" fmla="*/ 200 w 377"/>
                <a:gd name="T3" fmla="*/ 0 h 407"/>
                <a:gd name="T4" fmla="*/ 0 w 377"/>
                <a:gd name="T5" fmla="*/ 190 h 407"/>
                <a:gd name="T6" fmla="*/ 233 w 377"/>
                <a:gd name="T7" fmla="*/ 407 h 407"/>
                <a:gd name="T8" fmla="*/ 363 w 377"/>
                <a:gd name="T9" fmla="*/ 385 h 407"/>
                <a:gd name="T10" fmla="*/ 369 w 377"/>
                <a:gd name="T11" fmla="*/ 383 h 407"/>
                <a:gd name="T12" fmla="*/ 369 w 377"/>
                <a:gd name="T13" fmla="*/ 331 h 407"/>
                <a:gd name="T14" fmla="*/ 359 w 377"/>
                <a:gd name="T15" fmla="*/ 335 h 407"/>
                <a:gd name="T16" fmla="*/ 275 w 377"/>
                <a:gd name="T17" fmla="*/ 348 h 407"/>
                <a:gd name="T18" fmla="*/ 117 w 377"/>
                <a:gd name="T19" fmla="*/ 169 h 407"/>
                <a:gd name="T20" fmla="*/ 377 w 377"/>
                <a:gd name="T21" fmla="*/ 169 h 407"/>
                <a:gd name="T22" fmla="*/ 377 w 377"/>
                <a:gd name="T23" fmla="*/ 161 h 407"/>
                <a:gd name="T24" fmla="*/ 197 w 377"/>
                <a:gd name="T25" fmla="*/ 42 h 407"/>
                <a:gd name="T26" fmla="*/ 270 w 377"/>
                <a:gd name="T27" fmla="*/ 122 h 407"/>
                <a:gd name="T28" fmla="*/ 117 w 377"/>
                <a:gd name="T29" fmla="*/ 122 h 407"/>
                <a:gd name="T30" fmla="*/ 197 w 377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407">
                  <a:moveTo>
                    <a:pt x="377" y="161"/>
                  </a:moveTo>
                  <a:cubicBezTo>
                    <a:pt x="377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3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5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7" y="169"/>
                    <a:pt x="377" y="169"/>
                  </a:cubicBezTo>
                  <a:cubicBezTo>
                    <a:pt x="377" y="161"/>
                    <a:pt x="377" y="161"/>
                    <a:pt x="377" y="161"/>
                  </a:cubicBezTo>
                  <a:moveTo>
                    <a:pt x="197" y="42"/>
                  </a:moveTo>
                  <a:cubicBezTo>
                    <a:pt x="254" y="42"/>
                    <a:pt x="268" y="84"/>
                    <a:pt x="270" y="122"/>
                  </a:cubicBezTo>
                  <a:cubicBezTo>
                    <a:pt x="256" y="122"/>
                    <a:pt x="130" y="122"/>
                    <a:pt x="117" y="122"/>
                  </a:cubicBezTo>
                  <a:cubicBezTo>
                    <a:pt x="119" y="94"/>
                    <a:pt x="137" y="42"/>
                    <a:pt x="19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89" name="Freeform 70"/>
            <p:cNvSpPr>
              <a:spLocks/>
            </p:cNvSpPr>
            <p:nvPr userDrawn="1"/>
          </p:nvSpPr>
          <p:spPr bwMode="auto">
            <a:xfrm>
              <a:off x="8320407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9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2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2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2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0" name="Freeform 71"/>
            <p:cNvSpPr>
              <a:spLocks/>
            </p:cNvSpPr>
            <p:nvPr userDrawn="1"/>
          </p:nvSpPr>
          <p:spPr bwMode="auto">
            <a:xfrm>
              <a:off x="8602782" y="-789219"/>
              <a:ext cx="117656" cy="102529"/>
            </a:xfrm>
            <a:custGeom>
              <a:avLst/>
              <a:gdLst>
                <a:gd name="T0" fmla="*/ 632 w 640"/>
                <a:gd name="T1" fmla="*/ 0 h 556"/>
                <a:gd name="T2" fmla="*/ 525 w 640"/>
                <a:gd name="T3" fmla="*/ 0 h 556"/>
                <a:gd name="T4" fmla="*/ 525 w 640"/>
                <a:gd name="T5" fmla="*/ 423 h 556"/>
                <a:gd name="T6" fmla="*/ 246 w 640"/>
                <a:gd name="T7" fmla="*/ 0 h 556"/>
                <a:gd name="T8" fmla="*/ 0 w 640"/>
                <a:gd name="T9" fmla="*/ 0 h 556"/>
                <a:gd name="T10" fmla="*/ 0 w 640"/>
                <a:gd name="T11" fmla="*/ 32 h 556"/>
                <a:gd name="T12" fmla="*/ 21 w 640"/>
                <a:gd name="T13" fmla="*/ 36 h 556"/>
                <a:gd name="T14" fmla="*/ 91 w 640"/>
                <a:gd name="T15" fmla="*/ 111 h 556"/>
                <a:gd name="T16" fmla="*/ 91 w 640"/>
                <a:gd name="T17" fmla="*/ 556 h 556"/>
                <a:gd name="T18" fmla="*/ 206 w 640"/>
                <a:gd name="T19" fmla="*/ 556 h 556"/>
                <a:gd name="T20" fmla="*/ 206 w 640"/>
                <a:gd name="T21" fmla="*/ 114 h 556"/>
                <a:gd name="T22" fmla="*/ 498 w 640"/>
                <a:gd name="T23" fmla="*/ 556 h 556"/>
                <a:gd name="T24" fmla="*/ 640 w 640"/>
                <a:gd name="T25" fmla="*/ 556 h 556"/>
                <a:gd name="T26" fmla="*/ 640 w 640"/>
                <a:gd name="T27" fmla="*/ 0 h 556"/>
                <a:gd name="T28" fmla="*/ 632 w 640"/>
                <a:gd name="T29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0" h="556">
                  <a:moveTo>
                    <a:pt x="632" y="0"/>
                  </a:moveTo>
                  <a:cubicBezTo>
                    <a:pt x="525" y="0"/>
                    <a:pt x="525" y="0"/>
                    <a:pt x="525" y="0"/>
                  </a:cubicBezTo>
                  <a:cubicBezTo>
                    <a:pt x="525" y="0"/>
                    <a:pt x="525" y="382"/>
                    <a:pt x="525" y="423"/>
                  </a:cubicBezTo>
                  <a:cubicBezTo>
                    <a:pt x="503" y="389"/>
                    <a:pt x="246" y="0"/>
                    <a:pt x="2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86" y="47"/>
                    <a:pt x="91" y="47"/>
                    <a:pt x="91" y="111"/>
                  </a:cubicBezTo>
                  <a:cubicBezTo>
                    <a:pt x="91" y="556"/>
                    <a:pt x="91" y="556"/>
                    <a:pt x="91" y="556"/>
                  </a:cubicBezTo>
                  <a:cubicBezTo>
                    <a:pt x="206" y="556"/>
                    <a:pt x="206" y="556"/>
                    <a:pt x="206" y="556"/>
                  </a:cubicBezTo>
                  <a:cubicBezTo>
                    <a:pt x="206" y="556"/>
                    <a:pt x="206" y="155"/>
                    <a:pt x="206" y="114"/>
                  </a:cubicBezTo>
                  <a:cubicBezTo>
                    <a:pt x="228" y="148"/>
                    <a:pt x="498" y="556"/>
                    <a:pt x="498" y="556"/>
                  </a:cubicBezTo>
                  <a:cubicBezTo>
                    <a:pt x="640" y="556"/>
                    <a:pt x="640" y="556"/>
                    <a:pt x="640" y="556"/>
                  </a:cubicBezTo>
                  <a:cubicBezTo>
                    <a:pt x="640" y="0"/>
                    <a:pt x="640" y="0"/>
                    <a:pt x="640" y="0"/>
                  </a:cubicBezTo>
                  <a:cubicBezTo>
                    <a:pt x="632" y="0"/>
                    <a:pt x="632" y="0"/>
                    <a:pt x="63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1" name="Freeform 72"/>
            <p:cNvSpPr>
              <a:spLocks noEditPoints="1"/>
            </p:cNvSpPr>
            <p:nvPr userDrawn="1"/>
          </p:nvSpPr>
          <p:spPr bwMode="auto">
            <a:xfrm>
              <a:off x="8738927" y="-758964"/>
              <a:ext cx="70594" cy="73955"/>
            </a:xfrm>
            <a:custGeom>
              <a:avLst/>
              <a:gdLst>
                <a:gd name="T0" fmla="*/ 378 w 378"/>
                <a:gd name="T1" fmla="*/ 161 h 407"/>
                <a:gd name="T2" fmla="*/ 200 w 378"/>
                <a:gd name="T3" fmla="*/ 0 h 407"/>
                <a:gd name="T4" fmla="*/ 0 w 378"/>
                <a:gd name="T5" fmla="*/ 190 h 407"/>
                <a:gd name="T6" fmla="*/ 232 w 378"/>
                <a:gd name="T7" fmla="*/ 407 h 407"/>
                <a:gd name="T8" fmla="*/ 363 w 378"/>
                <a:gd name="T9" fmla="*/ 385 h 407"/>
                <a:gd name="T10" fmla="*/ 369 w 378"/>
                <a:gd name="T11" fmla="*/ 383 h 407"/>
                <a:gd name="T12" fmla="*/ 369 w 378"/>
                <a:gd name="T13" fmla="*/ 331 h 407"/>
                <a:gd name="T14" fmla="*/ 359 w 378"/>
                <a:gd name="T15" fmla="*/ 335 h 407"/>
                <a:gd name="T16" fmla="*/ 276 w 378"/>
                <a:gd name="T17" fmla="*/ 348 h 407"/>
                <a:gd name="T18" fmla="*/ 117 w 378"/>
                <a:gd name="T19" fmla="*/ 169 h 407"/>
                <a:gd name="T20" fmla="*/ 378 w 378"/>
                <a:gd name="T21" fmla="*/ 169 h 407"/>
                <a:gd name="T22" fmla="*/ 378 w 378"/>
                <a:gd name="T23" fmla="*/ 161 h 407"/>
                <a:gd name="T24" fmla="*/ 196 w 378"/>
                <a:gd name="T25" fmla="*/ 42 h 407"/>
                <a:gd name="T26" fmla="*/ 270 w 378"/>
                <a:gd name="T27" fmla="*/ 122 h 407"/>
                <a:gd name="T28" fmla="*/ 117 w 378"/>
                <a:gd name="T29" fmla="*/ 122 h 407"/>
                <a:gd name="T30" fmla="*/ 196 w 378"/>
                <a:gd name="T31" fmla="*/ 42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8" h="407">
                  <a:moveTo>
                    <a:pt x="378" y="161"/>
                  </a:moveTo>
                  <a:cubicBezTo>
                    <a:pt x="378" y="54"/>
                    <a:pt x="318" y="0"/>
                    <a:pt x="200" y="0"/>
                  </a:cubicBezTo>
                  <a:cubicBezTo>
                    <a:pt x="68" y="0"/>
                    <a:pt x="0" y="64"/>
                    <a:pt x="0" y="190"/>
                  </a:cubicBezTo>
                  <a:cubicBezTo>
                    <a:pt x="0" y="326"/>
                    <a:pt x="87" y="407"/>
                    <a:pt x="232" y="407"/>
                  </a:cubicBezTo>
                  <a:cubicBezTo>
                    <a:pt x="296" y="407"/>
                    <a:pt x="344" y="391"/>
                    <a:pt x="363" y="385"/>
                  </a:cubicBezTo>
                  <a:cubicBezTo>
                    <a:pt x="369" y="383"/>
                    <a:pt x="369" y="383"/>
                    <a:pt x="369" y="383"/>
                  </a:cubicBezTo>
                  <a:cubicBezTo>
                    <a:pt x="369" y="331"/>
                    <a:pt x="369" y="331"/>
                    <a:pt x="369" y="331"/>
                  </a:cubicBezTo>
                  <a:cubicBezTo>
                    <a:pt x="359" y="335"/>
                    <a:pt x="359" y="335"/>
                    <a:pt x="359" y="335"/>
                  </a:cubicBezTo>
                  <a:cubicBezTo>
                    <a:pt x="341" y="341"/>
                    <a:pt x="310" y="348"/>
                    <a:pt x="276" y="348"/>
                  </a:cubicBezTo>
                  <a:cubicBezTo>
                    <a:pt x="161" y="348"/>
                    <a:pt x="119" y="253"/>
                    <a:pt x="117" y="169"/>
                  </a:cubicBezTo>
                  <a:cubicBezTo>
                    <a:pt x="131" y="169"/>
                    <a:pt x="378" y="169"/>
                    <a:pt x="378" y="169"/>
                  </a:cubicBezTo>
                  <a:cubicBezTo>
                    <a:pt x="378" y="161"/>
                    <a:pt x="378" y="161"/>
                    <a:pt x="378" y="161"/>
                  </a:cubicBezTo>
                  <a:moveTo>
                    <a:pt x="196" y="42"/>
                  </a:moveTo>
                  <a:cubicBezTo>
                    <a:pt x="254" y="42"/>
                    <a:pt x="269" y="84"/>
                    <a:pt x="270" y="122"/>
                  </a:cubicBezTo>
                  <a:cubicBezTo>
                    <a:pt x="257" y="122"/>
                    <a:pt x="131" y="122"/>
                    <a:pt x="117" y="122"/>
                  </a:cubicBezTo>
                  <a:cubicBezTo>
                    <a:pt x="120" y="94"/>
                    <a:pt x="137" y="42"/>
                    <a:pt x="19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2" name="Freeform 73"/>
            <p:cNvSpPr>
              <a:spLocks/>
            </p:cNvSpPr>
            <p:nvPr userDrawn="1"/>
          </p:nvSpPr>
          <p:spPr bwMode="auto">
            <a:xfrm>
              <a:off x="8903646" y="-780815"/>
              <a:ext cx="55467" cy="95806"/>
            </a:xfrm>
            <a:custGeom>
              <a:avLst/>
              <a:gdLst>
                <a:gd name="T0" fmla="*/ 71 w 298"/>
                <a:gd name="T1" fmla="*/ 0 h 519"/>
                <a:gd name="T2" fmla="*/ 71 w 298"/>
                <a:gd name="T3" fmla="*/ 121 h 519"/>
                <a:gd name="T4" fmla="*/ 0 w 298"/>
                <a:gd name="T5" fmla="*/ 121 h 519"/>
                <a:gd name="T6" fmla="*/ 0 w 298"/>
                <a:gd name="T7" fmla="*/ 168 h 519"/>
                <a:gd name="T8" fmla="*/ 71 w 298"/>
                <a:gd name="T9" fmla="*/ 168 h 519"/>
                <a:gd name="T10" fmla="*/ 71 w 298"/>
                <a:gd name="T11" fmla="*/ 407 h 519"/>
                <a:gd name="T12" fmla="*/ 218 w 298"/>
                <a:gd name="T13" fmla="*/ 519 h 519"/>
                <a:gd name="T14" fmla="*/ 281 w 298"/>
                <a:gd name="T15" fmla="*/ 512 h 519"/>
                <a:gd name="T16" fmla="*/ 287 w 298"/>
                <a:gd name="T17" fmla="*/ 511 h 519"/>
                <a:gd name="T18" fmla="*/ 287 w 298"/>
                <a:gd name="T19" fmla="*/ 463 h 519"/>
                <a:gd name="T20" fmla="*/ 278 w 298"/>
                <a:gd name="T21" fmla="*/ 465 h 519"/>
                <a:gd name="T22" fmla="*/ 246 w 298"/>
                <a:gd name="T23" fmla="*/ 468 h 519"/>
                <a:gd name="T24" fmla="*/ 178 w 298"/>
                <a:gd name="T25" fmla="*/ 394 h 519"/>
                <a:gd name="T26" fmla="*/ 178 w 298"/>
                <a:gd name="T27" fmla="*/ 168 h 519"/>
                <a:gd name="T28" fmla="*/ 298 w 298"/>
                <a:gd name="T29" fmla="*/ 168 h 519"/>
                <a:gd name="T30" fmla="*/ 298 w 298"/>
                <a:gd name="T31" fmla="*/ 121 h 519"/>
                <a:gd name="T32" fmla="*/ 178 w 298"/>
                <a:gd name="T33" fmla="*/ 121 h 519"/>
                <a:gd name="T34" fmla="*/ 178 w 298"/>
                <a:gd name="T35" fmla="*/ 0 h 519"/>
                <a:gd name="T36" fmla="*/ 71 w 298"/>
                <a:gd name="T37" fmla="*/ 0 h 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8" h="519">
                  <a:moveTo>
                    <a:pt x="71" y="0"/>
                  </a:moveTo>
                  <a:cubicBezTo>
                    <a:pt x="71" y="0"/>
                    <a:pt x="71" y="109"/>
                    <a:pt x="71" y="121"/>
                  </a:cubicBezTo>
                  <a:cubicBezTo>
                    <a:pt x="59" y="121"/>
                    <a:pt x="0" y="121"/>
                    <a:pt x="0" y="121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68"/>
                    <a:pt x="59" y="168"/>
                    <a:pt x="71" y="168"/>
                  </a:cubicBezTo>
                  <a:cubicBezTo>
                    <a:pt x="71" y="183"/>
                    <a:pt x="71" y="407"/>
                    <a:pt x="71" y="407"/>
                  </a:cubicBezTo>
                  <a:cubicBezTo>
                    <a:pt x="71" y="510"/>
                    <a:pt x="138" y="519"/>
                    <a:pt x="218" y="519"/>
                  </a:cubicBezTo>
                  <a:cubicBezTo>
                    <a:pt x="238" y="519"/>
                    <a:pt x="258" y="516"/>
                    <a:pt x="281" y="512"/>
                  </a:cubicBezTo>
                  <a:cubicBezTo>
                    <a:pt x="287" y="511"/>
                    <a:pt x="287" y="511"/>
                    <a:pt x="287" y="511"/>
                  </a:cubicBezTo>
                  <a:cubicBezTo>
                    <a:pt x="287" y="463"/>
                    <a:pt x="287" y="463"/>
                    <a:pt x="287" y="463"/>
                  </a:cubicBezTo>
                  <a:cubicBezTo>
                    <a:pt x="278" y="465"/>
                    <a:pt x="278" y="465"/>
                    <a:pt x="278" y="465"/>
                  </a:cubicBezTo>
                  <a:cubicBezTo>
                    <a:pt x="269" y="467"/>
                    <a:pt x="258" y="468"/>
                    <a:pt x="246" y="468"/>
                  </a:cubicBezTo>
                  <a:cubicBezTo>
                    <a:pt x="181" y="468"/>
                    <a:pt x="178" y="449"/>
                    <a:pt x="178" y="394"/>
                  </a:cubicBezTo>
                  <a:cubicBezTo>
                    <a:pt x="178" y="394"/>
                    <a:pt x="178" y="182"/>
                    <a:pt x="178" y="168"/>
                  </a:cubicBezTo>
                  <a:cubicBezTo>
                    <a:pt x="191" y="168"/>
                    <a:pt x="298" y="168"/>
                    <a:pt x="298" y="168"/>
                  </a:cubicBezTo>
                  <a:cubicBezTo>
                    <a:pt x="298" y="121"/>
                    <a:pt x="298" y="121"/>
                    <a:pt x="298" y="121"/>
                  </a:cubicBezTo>
                  <a:cubicBezTo>
                    <a:pt x="298" y="121"/>
                    <a:pt x="191" y="121"/>
                    <a:pt x="178" y="121"/>
                  </a:cubicBezTo>
                  <a:cubicBezTo>
                    <a:pt x="178" y="107"/>
                    <a:pt x="178" y="0"/>
                    <a:pt x="178" y="0"/>
                  </a:cubicBezTo>
                  <a:cubicBezTo>
                    <a:pt x="71" y="0"/>
                    <a:pt x="71" y="0"/>
                    <a:pt x="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93" name="Freeform 74"/>
            <p:cNvSpPr>
              <a:spLocks/>
            </p:cNvSpPr>
            <p:nvPr userDrawn="1"/>
          </p:nvSpPr>
          <p:spPr bwMode="auto">
            <a:xfrm>
              <a:off x="8811201" y="-757284"/>
              <a:ext cx="85721" cy="70594"/>
            </a:xfrm>
            <a:custGeom>
              <a:avLst/>
              <a:gdLst>
                <a:gd name="T0" fmla="*/ 363 w 473"/>
                <a:gd name="T1" fmla="*/ 127 h 389"/>
                <a:gd name="T2" fmla="*/ 473 w 473"/>
                <a:gd name="T3" fmla="*/ 0 h 389"/>
                <a:gd name="T4" fmla="*/ 360 w 473"/>
                <a:gd name="T5" fmla="*/ 0 h 389"/>
                <a:gd name="T6" fmla="*/ 256 w 473"/>
                <a:gd name="T7" fmla="*/ 120 h 389"/>
                <a:gd name="T8" fmla="*/ 164 w 473"/>
                <a:gd name="T9" fmla="*/ 0 h 389"/>
                <a:gd name="T10" fmla="*/ 0 w 473"/>
                <a:gd name="T11" fmla="*/ 0 h 389"/>
                <a:gd name="T12" fmla="*/ 0 w 473"/>
                <a:gd name="T13" fmla="*/ 31 h 389"/>
                <a:gd name="T14" fmla="*/ 7 w 473"/>
                <a:gd name="T15" fmla="*/ 31 h 389"/>
                <a:gd name="T16" fmla="*/ 110 w 473"/>
                <a:gd name="T17" fmla="*/ 90 h 389"/>
                <a:gd name="T18" fmla="*/ 177 w 473"/>
                <a:gd name="T19" fmla="*/ 179 h 389"/>
                <a:gd name="T20" fmla="*/ 68 w 473"/>
                <a:gd name="T21" fmla="*/ 306 h 389"/>
                <a:gd name="T22" fmla="*/ 181 w 473"/>
                <a:gd name="T23" fmla="*/ 306 h 389"/>
                <a:gd name="T24" fmla="*/ 230 w 473"/>
                <a:gd name="T25" fmla="*/ 249 h 389"/>
                <a:gd name="T26" fmla="*/ 335 w 473"/>
                <a:gd name="T27" fmla="*/ 389 h 389"/>
                <a:gd name="T28" fmla="*/ 462 w 473"/>
                <a:gd name="T29" fmla="*/ 389 h 389"/>
                <a:gd name="T30" fmla="*/ 261 w 473"/>
                <a:gd name="T31" fmla="*/ 127 h 389"/>
                <a:gd name="T32" fmla="*/ 363 w 473"/>
                <a:gd name="T33" fmla="*/ 12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3" h="389">
                  <a:moveTo>
                    <a:pt x="363" y="127"/>
                  </a:moveTo>
                  <a:cubicBezTo>
                    <a:pt x="473" y="0"/>
                    <a:pt x="473" y="0"/>
                    <a:pt x="473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3" y="35"/>
                    <a:pt x="76" y="45"/>
                    <a:pt x="110" y="90"/>
                  </a:cubicBezTo>
                  <a:cubicBezTo>
                    <a:pt x="177" y="179"/>
                    <a:pt x="177" y="179"/>
                    <a:pt x="177" y="179"/>
                  </a:cubicBezTo>
                  <a:cubicBezTo>
                    <a:pt x="68" y="306"/>
                    <a:pt x="68" y="306"/>
                    <a:pt x="68" y="306"/>
                  </a:cubicBezTo>
                  <a:cubicBezTo>
                    <a:pt x="181" y="306"/>
                    <a:pt x="181" y="306"/>
                    <a:pt x="181" y="306"/>
                  </a:cubicBezTo>
                  <a:cubicBezTo>
                    <a:pt x="230" y="249"/>
                    <a:pt x="230" y="249"/>
                    <a:pt x="230" y="249"/>
                  </a:cubicBezTo>
                  <a:cubicBezTo>
                    <a:pt x="335" y="389"/>
                    <a:pt x="335" y="389"/>
                    <a:pt x="335" y="389"/>
                  </a:cubicBezTo>
                  <a:cubicBezTo>
                    <a:pt x="462" y="389"/>
                    <a:pt x="462" y="389"/>
                    <a:pt x="462" y="389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363" y="127"/>
                    <a:pt x="363" y="127"/>
                    <a:pt x="363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lvl="0" algn="ctr"/>
              <a:endParaRPr lang="en-US" sz="1000" b="1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611" y="4915450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fld id="{111F478C-84AE-4601-9BE4-60468A3A6C06}" type="slidenum">
              <a:rPr lang="en-US" sz="800" smtClean="0">
                <a:solidFill>
                  <a:schemeClr val="tx1">
                    <a:alpha val="50000"/>
                  </a:schemeClr>
                </a:solidFill>
                <a:latin typeface="+mj-lt"/>
              </a:rPr>
              <a:pPr algn="l"/>
              <a:t>‹#›</a:t>
            </a:fld>
            <a:endParaRPr lang="en-US" sz="800" dirty="0">
              <a:solidFill>
                <a:schemeClr val="tx1">
                  <a:alpha val="50000"/>
                </a:schemeClr>
              </a:solidFill>
              <a:latin typeface="+mj-lt"/>
            </a:endParaRPr>
          </a:p>
        </p:txBody>
      </p:sp>
      <p:grpSp>
        <p:nvGrpSpPr>
          <p:cNvPr id="43" name="グループ化 59"/>
          <p:cNvGrpSpPr/>
          <p:nvPr/>
        </p:nvGrpSpPr>
        <p:grpSpPr>
          <a:xfrm>
            <a:off x="-4" y="818834"/>
            <a:ext cx="9144005" cy="55864"/>
            <a:chOff x="-4" y="739775"/>
            <a:chExt cx="9144005" cy="74485"/>
          </a:xfrm>
        </p:grpSpPr>
        <p:sp>
          <p:nvSpPr>
            <p:cNvPr id="44" name="正方形/長方形 11"/>
            <p:cNvSpPr>
              <a:spLocks noChangeArrowheads="1"/>
            </p:cNvSpPr>
            <p:nvPr/>
          </p:nvSpPr>
          <p:spPr bwMode="auto">
            <a:xfrm>
              <a:off x="1" y="739775"/>
              <a:ext cx="9144000" cy="74485"/>
            </a:xfrm>
            <a:prstGeom prst="rect">
              <a:avLst/>
            </a:prstGeom>
            <a:solidFill>
              <a:srgbClr val="7373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ja-JP" altLang="en-US"/>
            </a:p>
          </p:txBody>
        </p:sp>
        <p:grpSp>
          <p:nvGrpSpPr>
            <p:cNvPr id="60" name="グループ化 62"/>
            <p:cNvGrpSpPr/>
            <p:nvPr userDrawn="1"/>
          </p:nvGrpSpPr>
          <p:grpSpPr>
            <a:xfrm>
              <a:off x="-4" y="739775"/>
              <a:ext cx="1481336" cy="74485"/>
              <a:chOff x="312738" y="2747963"/>
              <a:chExt cx="1970087" cy="109537"/>
            </a:xfrm>
          </p:grpSpPr>
          <p:sp>
            <p:nvSpPr>
              <p:cNvPr id="61" name="正方形/長方形 62"/>
              <p:cNvSpPr/>
              <p:nvPr/>
            </p:nvSpPr>
            <p:spPr bwMode="auto">
              <a:xfrm>
                <a:off x="312738" y="2747963"/>
                <a:ext cx="1970087" cy="109537"/>
              </a:xfrm>
              <a:prstGeom prst="rect">
                <a:avLst/>
              </a:prstGeom>
              <a:solidFill>
                <a:srgbClr val="CC0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sz="1800" kern="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2" name="正方形/長方形 63"/>
              <p:cNvSpPr/>
              <p:nvPr/>
            </p:nvSpPr>
            <p:spPr bwMode="auto">
              <a:xfrm>
                <a:off x="312738" y="2747963"/>
                <a:ext cx="985837" cy="109537"/>
              </a:xfrm>
              <a:prstGeom prst="rect">
                <a:avLst/>
              </a:prstGeom>
              <a:solidFill>
                <a:srgbClr val="B3B3B3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l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ja-JP" altLang="en-US" sz="1800" kern="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41426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12" r:id="rId2"/>
    <p:sldLayoutId id="2147483650" r:id="rId3"/>
    <p:sldLayoutId id="2147483691" r:id="rId4"/>
    <p:sldLayoutId id="2147483654" r:id="rId5"/>
    <p:sldLayoutId id="2147483669" r:id="rId6"/>
    <p:sldLayoutId id="2147483711" r:id="rId7"/>
    <p:sldLayoutId id="2147483714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2400" b="1" kern="1200" cap="none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0988" indent="-280988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Clr>
          <a:schemeClr val="accent2"/>
        </a:buClr>
        <a:buFont typeface="Wingdings" charset="2"/>
        <a:buChar char="§"/>
        <a:defRPr lang="en-US" sz="22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574675" indent="-293688" algn="l" defTabSz="914400" rtl="0" eaLnBrk="1" latinLnBrk="0" hangingPunct="1">
        <a:lnSpc>
          <a:spcPct val="95000"/>
        </a:lnSpc>
        <a:spcBef>
          <a:spcPct val="20000"/>
        </a:spcBef>
        <a:spcAft>
          <a:spcPts val="800"/>
        </a:spcAft>
        <a:buFontTx/>
        <a:buChar char="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855663" indent="-280988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090613" indent="-234950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312863" indent="-222250" algn="l" defTabSz="914400" rtl="0" eaLnBrk="1" latinLnBrk="0" hangingPunct="1">
        <a:lnSpc>
          <a:spcPct val="95000"/>
        </a:lnSpc>
        <a:spcBef>
          <a:spcPts val="0"/>
        </a:spcBef>
        <a:spcAft>
          <a:spcPts val="800"/>
        </a:spcAft>
        <a:buFontTx/>
        <a:buChar char="‒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wmf"/><Relationship Id="rId10" Type="http://schemas.openxmlformats.org/officeDocument/2006/relationships/image" Target="../media/image36.jpeg"/><Relationship Id="rId4" Type="http://schemas.openxmlformats.org/officeDocument/2006/relationships/image" Target="../media/image31.jpeg"/><Relationship Id="rId9" Type="http://schemas.openxmlformats.org/officeDocument/2006/relationships/image" Target="../media/image2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wmf"/><Relationship Id="rId5" Type="http://schemas.openxmlformats.org/officeDocument/2006/relationships/image" Target="../media/image37.jpeg"/><Relationship Id="rId10" Type="http://schemas.openxmlformats.org/officeDocument/2006/relationships/image" Target="../media/image29.gif"/><Relationship Id="rId4" Type="http://schemas.openxmlformats.org/officeDocument/2006/relationships/image" Target="../media/image31.jpeg"/><Relationship Id="rId9" Type="http://schemas.openxmlformats.org/officeDocument/2006/relationships/image" Target="../media/image3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eg"/><Relationship Id="rId4" Type="http://schemas.openxmlformats.org/officeDocument/2006/relationships/image" Target="../media/image2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48458" y="800324"/>
            <a:ext cx="6131767" cy="1453141"/>
          </a:xfrm>
        </p:spPr>
        <p:txBody>
          <a:bodyPr/>
          <a:lstStyle/>
          <a:p>
            <a:r>
              <a:rPr lang="en-US" sz="4000" dirty="0" smtClean="0"/>
              <a:t>Panama PREP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48467" y="2268227"/>
            <a:ext cx="6131767" cy="1015663"/>
          </a:xfrm>
        </p:spPr>
        <p:txBody>
          <a:bodyPr/>
          <a:lstStyle/>
          <a:p>
            <a:r>
              <a:rPr lang="en-US" sz="2400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Connection notes for Panama SVPs</a:t>
            </a:r>
            <a:endParaRPr lang="en-US" sz="2400" dirty="0" smtClean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SMU400 and </a:t>
            </a:r>
            <a:r>
              <a:rPr lang="en-US" dirty="0" err="1" smtClean="0">
                <a:solidFill>
                  <a:schemeClr val="tx1">
                    <a:lumMod val="60000"/>
                    <a:lumOff val="40000"/>
                  </a:schemeClr>
                </a:solidFill>
              </a:rPr>
              <a:t>Supermicro</a:t>
            </a:r>
            <a:endParaRPr lang="en-US" dirty="0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/>
              <a:t>09 </a:t>
            </a:r>
            <a:r>
              <a:rPr lang="en-US" dirty="0" smtClean="0"/>
              <a:t>March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10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270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b="0" dirty="0" smtClean="0">
                <a:latin typeface="Calibri" pitchFamily="34" charset="0"/>
                <a:ea typeface="Meiryo UI" pitchFamily="50" charset="-128"/>
                <a:cs typeface="Calibri" pitchFamily="34" charset="0"/>
              </a:rPr>
              <a:t>Panama PREP/ICS SVP Models</a:t>
            </a:r>
            <a:endParaRPr lang="en-US" altLang="ja-JP" b="0" dirty="0"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4294967295"/>
          </p:nvPr>
        </p:nvSpPr>
        <p:spPr>
          <a:xfrm>
            <a:off x="8655050" y="4908550"/>
            <a:ext cx="4889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1EE0AF-9E8B-44E5-ABA7-D57A883E94BD}" type="slidenum">
              <a:rPr lang="en-US" altLang="ja-JP" smtClean="0"/>
              <a:pPr>
                <a:defRPr/>
              </a:pPr>
              <a:t>2</a:t>
            </a:fld>
            <a:endParaRPr lang="en-US" altLang="ja-JP" dirty="0"/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331267" y="909046"/>
            <a:ext cx="8479358" cy="28623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66700" indent="-266700" algn="l">
              <a:buBlip>
                <a:blip r:embed="rId3"/>
              </a:buBlip>
            </a:pPr>
            <a:r>
              <a:rPr lang="en-US" altLang="ja-JP" sz="20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Purpose of this section</a:t>
            </a:r>
          </a:p>
          <a:p>
            <a:pPr algn="l"/>
            <a:r>
              <a:rPr lang="en-US" altLang="ja-JP" sz="20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There are two different SVP models that may ship as part of PREP/ICS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ja-JP" sz="2000" dirty="0" smtClean="0">
                <a:latin typeface="Calibri" pitchFamily="34" charset="0"/>
                <a:ea typeface="Meiryo UI" pitchFamily="50" charset="-128"/>
                <a:cs typeface="Calibri" pitchFamily="34" charset="0"/>
              </a:rPr>
              <a:t>SMU400: shipped with early Panama PREP systems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ja-JP" sz="2000" dirty="0" err="1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Supermicro</a:t>
            </a:r>
            <a:r>
              <a:rPr lang="en-US" altLang="ja-JP" sz="20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 (from </a:t>
            </a:r>
            <a:r>
              <a:rPr lang="en-US" altLang="ja-JP" sz="2000" dirty="0" err="1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Synnex</a:t>
            </a:r>
            <a:r>
              <a:rPr lang="en-US" altLang="ja-JP" sz="20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): scheduled to begin shipment in early March with each PREP system</a:t>
            </a:r>
          </a:p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altLang="ja-JP" sz="2000" dirty="0" smtClean="0">
                <a:solidFill>
                  <a:srgbClr val="FF0000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The network setup is different for each model and is described in the following slides</a:t>
            </a:r>
          </a:p>
          <a:p>
            <a:pPr algn="l"/>
            <a:endParaRPr lang="en-US" altLang="ja-JP" sz="2000" dirty="0" smtClean="0">
              <a:solidFill>
                <a:schemeClr val="tx1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  <a:p>
            <a:pPr algn="l"/>
            <a:endParaRPr lang="en-US" altLang="ja-JP" sz="2000" dirty="0" smtClean="0">
              <a:solidFill>
                <a:schemeClr val="tx1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68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C:\Users\user\Desktop\Hardware-Laptop-1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184484" y="1261110"/>
            <a:ext cx="616276" cy="462207"/>
          </a:xfrm>
          <a:prstGeom prst="rect">
            <a:avLst/>
          </a:prstGeom>
          <a:noFill/>
        </p:spPr>
      </p:pic>
      <p:sp>
        <p:nvSpPr>
          <p:cNvPr id="51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eaLnBrk="1" hangingPunct="1">
              <a:lnSpc>
                <a:spcPct val="100000"/>
              </a:lnSpc>
            </a:pPr>
            <a:r>
              <a:rPr lang="en-US" altLang="ja-JP" sz="2000" b="0" kern="1200" dirty="0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Network configuration – SMU400 SVP</a:t>
            </a:r>
            <a:endParaRPr lang="en-US" altLang="ja-JP" sz="2000" b="0" kern="1200" dirty="0">
              <a:solidFill>
                <a:prstClr val="black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4294967295"/>
          </p:nvPr>
        </p:nvSpPr>
        <p:spPr>
          <a:xfrm>
            <a:off x="8655050" y="4908550"/>
            <a:ext cx="4889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1EE0AF-9E8B-44E5-ABA7-D57A883E94BD}" type="slidenum">
              <a:rPr lang="en-US" altLang="ja-JP" smtClean="0"/>
              <a:pPr>
                <a:defRPr/>
              </a:pPr>
              <a:t>3</a:t>
            </a:fld>
            <a:endParaRPr lang="en-US" altLang="ja-JP" dirty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2954092" y="2211074"/>
            <a:ext cx="1894133" cy="134302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SVP=SMU400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(Win OS)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1046" name="AutoShape 22"/>
          <p:cNvCxnSpPr>
            <a:cxnSpLocks noChangeShapeType="1"/>
          </p:cNvCxnSpPr>
          <p:nvPr/>
        </p:nvCxnSpPr>
        <p:spPr bwMode="auto">
          <a:xfrm>
            <a:off x="571500" y="2052638"/>
            <a:ext cx="7848600" cy="0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3209926" y="3359944"/>
            <a:ext cx="828675" cy="1930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2040330" y="3398254"/>
            <a:ext cx="1579171" cy="211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192.168.0.15/24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3714822" y="345421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3071404" y="3196715"/>
            <a:ext cx="120396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On-board</a:t>
            </a:r>
            <a:r>
              <a:rPr kumimoji="1" lang="en-US" altLang="ja-JP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NIC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41" name="図 40" descr="RS210a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968255" y="1469332"/>
            <a:ext cx="1240404" cy="256430"/>
          </a:xfrm>
          <a:prstGeom prst="rect">
            <a:avLst/>
          </a:prstGeom>
        </p:spPr>
      </p:pic>
      <p:sp>
        <p:nvSpPr>
          <p:cNvPr id="53" name="Rectangle 4"/>
          <p:cNvSpPr>
            <a:spLocks noChangeArrowheads="1"/>
          </p:cNvSpPr>
          <p:nvPr/>
        </p:nvSpPr>
        <p:spPr bwMode="auto">
          <a:xfrm>
            <a:off x="5348870" y="2812937"/>
            <a:ext cx="1636467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59" name="Rectangle 4"/>
          <p:cNvSpPr>
            <a:spLocks noChangeArrowheads="1"/>
          </p:cNvSpPr>
          <p:nvPr/>
        </p:nvSpPr>
        <p:spPr bwMode="auto">
          <a:xfrm>
            <a:off x="3490032" y="172375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56" name="Text Box 32"/>
          <p:cNvSpPr txBox="1">
            <a:spLocks noChangeArrowheads="1"/>
          </p:cNvSpPr>
          <p:nvPr/>
        </p:nvSpPr>
        <p:spPr bwMode="auto">
          <a:xfrm>
            <a:off x="2694060" y="1156777"/>
            <a:ext cx="1778880" cy="21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User's mgmt server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64" name="Text Box 32"/>
          <p:cNvSpPr txBox="1">
            <a:spLocks noChangeArrowheads="1"/>
          </p:cNvSpPr>
          <p:nvPr/>
        </p:nvSpPr>
        <p:spPr bwMode="auto">
          <a:xfrm>
            <a:off x="491952" y="1870375"/>
            <a:ext cx="1713287" cy="2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User's </a:t>
            </a: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mgmt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network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65" name="AutoShape 22"/>
          <p:cNvCxnSpPr>
            <a:cxnSpLocks noChangeShapeType="1"/>
          </p:cNvCxnSpPr>
          <p:nvPr/>
        </p:nvCxnSpPr>
        <p:spPr bwMode="auto">
          <a:xfrm flipV="1">
            <a:off x="3564928" y="1822809"/>
            <a:ext cx="0" cy="227615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68" name="AutoShape 2"/>
          <p:cNvSpPr>
            <a:spLocks noChangeArrowheads="1"/>
          </p:cNvSpPr>
          <p:nvPr/>
        </p:nvSpPr>
        <p:spPr bwMode="auto">
          <a:xfrm>
            <a:off x="5451044" y="2842153"/>
            <a:ext cx="636478" cy="6858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dirty="0" smtClean="0">
              <a:solidFill>
                <a:schemeClr val="tx1"/>
              </a:solidFill>
              <a:latin typeface="Calibri" pitchFamily="34" charset="0"/>
              <a:ea typeface="ＭＳ ゴシック" pitchFamily="49" charset="-128"/>
              <a:cs typeface="ＭＳ Ｐゴシック" pitchFamily="50" charset="-128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CTL1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5576000" y="2763865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78" name="Rectangle 4"/>
          <p:cNvSpPr>
            <a:spLocks noChangeArrowheads="1"/>
          </p:cNvSpPr>
          <p:nvPr/>
        </p:nvSpPr>
        <p:spPr bwMode="auto">
          <a:xfrm>
            <a:off x="5829497" y="2763865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cxnSp>
        <p:nvCxnSpPr>
          <p:cNvPr id="80" name="AutoShape 22"/>
          <p:cNvCxnSpPr>
            <a:cxnSpLocks noChangeShapeType="1"/>
          </p:cNvCxnSpPr>
          <p:nvPr/>
        </p:nvCxnSpPr>
        <p:spPr bwMode="auto">
          <a:xfrm flipH="1" flipV="1">
            <a:off x="5646101" y="2049980"/>
            <a:ext cx="0" cy="713884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82" name="AutoShape 2"/>
          <p:cNvSpPr>
            <a:spLocks noChangeArrowheads="1"/>
          </p:cNvSpPr>
          <p:nvPr/>
        </p:nvSpPr>
        <p:spPr bwMode="auto">
          <a:xfrm>
            <a:off x="6228284" y="2842153"/>
            <a:ext cx="636478" cy="6858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dirty="0" smtClean="0">
              <a:solidFill>
                <a:schemeClr val="tx1"/>
              </a:solidFill>
              <a:latin typeface="Calibri" pitchFamily="34" charset="0"/>
              <a:ea typeface="ＭＳ ゴシック" pitchFamily="49" charset="-128"/>
              <a:cs typeface="ＭＳ Ｐゴシック" pitchFamily="50" charset="-128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CTL2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83" name="Rectangle 4"/>
          <p:cNvSpPr>
            <a:spLocks noChangeArrowheads="1"/>
          </p:cNvSpPr>
          <p:nvPr/>
        </p:nvSpPr>
        <p:spPr bwMode="auto">
          <a:xfrm>
            <a:off x="6353240" y="2763865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84" name="Rectangle 4"/>
          <p:cNvSpPr>
            <a:spLocks noChangeArrowheads="1"/>
          </p:cNvSpPr>
          <p:nvPr/>
        </p:nvSpPr>
        <p:spPr bwMode="auto">
          <a:xfrm>
            <a:off x="6606737" y="2763865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90" name="Text Box 7"/>
          <p:cNvSpPr txBox="1">
            <a:spLocks noChangeArrowheads="1"/>
          </p:cNvSpPr>
          <p:nvPr/>
        </p:nvSpPr>
        <p:spPr bwMode="auto">
          <a:xfrm>
            <a:off x="499377" y="2050768"/>
            <a:ext cx="1468489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192.168.0.xxx/24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2" name="Text Box 7"/>
          <p:cNvSpPr txBox="1">
            <a:spLocks noChangeArrowheads="1"/>
          </p:cNvSpPr>
          <p:nvPr/>
        </p:nvSpPr>
        <p:spPr bwMode="auto">
          <a:xfrm>
            <a:off x="6009455" y="2618684"/>
            <a:ext cx="512332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.17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4" name="Text Box 7"/>
          <p:cNvSpPr txBox="1">
            <a:spLocks noChangeArrowheads="1"/>
          </p:cNvSpPr>
          <p:nvPr/>
        </p:nvSpPr>
        <p:spPr bwMode="auto">
          <a:xfrm>
            <a:off x="3130551" y="3541430"/>
            <a:ext cx="529493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</a:t>
            </a:r>
            <a:r>
              <a: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5" name="Text Box 7"/>
          <p:cNvSpPr txBox="1">
            <a:spLocks noChangeArrowheads="1"/>
          </p:cNvSpPr>
          <p:nvPr/>
        </p:nvSpPr>
        <p:spPr bwMode="auto">
          <a:xfrm>
            <a:off x="3544293" y="3541430"/>
            <a:ext cx="255451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2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7" name="Text Box 7"/>
          <p:cNvSpPr txBox="1">
            <a:spLocks noChangeArrowheads="1"/>
          </p:cNvSpPr>
          <p:nvPr/>
        </p:nvSpPr>
        <p:spPr bwMode="auto">
          <a:xfrm>
            <a:off x="4275364" y="3900591"/>
            <a:ext cx="809257" cy="358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  <a:t>switch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8" name="Text Box 7"/>
          <p:cNvSpPr txBox="1">
            <a:spLocks noChangeArrowheads="1"/>
          </p:cNvSpPr>
          <p:nvPr/>
        </p:nvSpPr>
        <p:spPr bwMode="auto">
          <a:xfrm>
            <a:off x="3816251" y="3389662"/>
            <a:ext cx="1230095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10.0.0.100/24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45" name="AutoShape 2"/>
          <p:cNvSpPr>
            <a:spLocks noChangeArrowheads="1"/>
          </p:cNvSpPr>
          <p:nvPr/>
        </p:nvSpPr>
        <p:spPr bwMode="auto">
          <a:xfrm>
            <a:off x="3721808" y="1352551"/>
            <a:ext cx="834953" cy="204311"/>
          </a:xfrm>
          <a:prstGeom prst="roundRect">
            <a:avLst>
              <a:gd name="adj" fmla="val 21769"/>
            </a:avLst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HID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2141292" y="172375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cxnSp>
        <p:nvCxnSpPr>
          <p:cNvPr id="50" name="AutoShape 22"/>
          <p:cNvCxnSpPr>
            <a:cxnSpLocks noChangeShapeType="1"/>
          </p:cNvCxnSpPr>
          <p:nvPr/>
        </p:nvCxnSpPr>
        <p:spPr bwMode="auto">
          <a:xfrm flipV="1">
            <a:off x="2216188" y="1822809"/>
            <a:ext cx="0" cy="227615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pic>
        <p:nvPicPr>
          <p:cNvPr id="52" name="Picture 3" descr="C:\Documents and Settings\rsd-user\Local Settings\Temporary Internet Files\Content.IE5\WQHJT5BJ\MC900428969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46393" y="1301689"/>
            <a:ext cx="374499" cy="389490"/>
          </a:xfrm>
          <a:prstGeom prst="rect">
            <a:avLst/>
          </a:prstGeom>
          <a:noFill/>
        </p:spPr>
      </p:pic>
      <p:sp>
        <p:nvSpPr>
          <p:cNvPr id="54" name="Text Box 7"/>
          <p:cNvSpPr txBox="1">
            <a:spLocks noChangeArrowheads="1"/>
          </p:cNvSpPr>
          <p:nvPr/>
        </p:nvSpPr>
        <p:spPr bwMode="auto">
          <a:xfrm>
            <a:off x="566187" y="1347991"/>
            <a:ext cx="1764911" cy="381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a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lert servers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(SNMP, syslog etc)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55" name="図 6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53991" y="2859425"/>
            <a:ext cx="1428035" cy="791310"/>
          </a:xfrm>
          <a:prstGeom prst="rect">
            <a:avLst/>
          </a:prstGeom>
          <a:noFill/>
          <a:ln w="9525">
            <a:noFill/>
            <a:prstDash val="sysDash"/>
            <a:miter lim="800000"/>
            <a:headEnd/>
            <a:tailEnd/>
          </a:ln>
        </p:spPr>
      </p:pic>
      <p:sp>
        <p:nvSpPr>
          <p:cNvPr id="56" name="AutoShape 2"/>
          <p:cNvSpPr>
            <a:spLocks noChangeArrowheads="1"/>
          </p:cNvSpPr>
          <p:nvPr/>
        </p:nvSpPr>
        <p:spPr bwMode="auto">
          <a:xfrm>
            <a:off x="2632148" y="1352551"/>
            <a:ext cx="834953" cy="204311"/>
          </a:xfrm>
          <a:prstGeom prst="roundRect">
            <a:avLst>
              <a:gd name="adj" fmla="val 21769"/>
            </a:avLst>
          </a:prstGeom>
          <a:solidFill>
            <a:srgbClr val="CCFFCC">
              <a:alpha val="60000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HCS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7" name="Text Box 32"/>
          <p:cNvSpPr txBox="1">
            <a:spLocks noChangeArrowheads="1"/>
          </p:cNvSpPr>
          <p:nvPr/>
        </p:nvSpPr>
        <p:spPr bwMode="auto">
          <a:xfrm>
            <a:off x="3311280" y="1345372"/>
            <a:ext cx="559680" cy="21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  or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61" name="AutoShape 22"/>
          <p:cNvCxnSpPr>
            <a:cxnSpLocks noChangeShapeType="1"/>
          </p:cNvCxnSpPr>
          <p:nvPr/>
        </p:nvCxnSpPr>
        <p:spPr bwMode="auto">
          <a:xfrm flipV="1">
            <a:off x="6060478" y="1822809"/>
            <a:ext cx="0" cy="227615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63" name="AutoShape 22"/>
          <p:cNvCxnSpPr>
            <a:cxnSpLocks noChangeShapeType="1"/>
          </p:cNvCxnSpPr>
          <p:nvPr/>
        </p:nvCxnSpPr>
        <p:spPr bwMode="auto">
          <a:xfrm flipH="1">
            <a:off x="6059481" y="1352597"/>
            <a:ext cx="0" cy="33038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pic>
        <p:nvPicPr>
          <p:cNvPr id="66" name="Picture 5" descr="W:\home\雑用\プレゼン用画像\工場1.wm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51469" y="1141962"/>
            <a:ext cx="1160462" cy="23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グループ化 66"/>
          <p:cNvGrpSpPr/>
          <p:nvPr/>
        </p:nvGrpSpPr>
        <p:grpSpPr>
          <a:xfrm>
            <a:off x="5636571" y="1454858"/>
            <a:ext cx="849630" cy="159544"/>
            <a:chOff x="1802130" y="4275455"/>
            <a:chExt cx="849630" cy="212725"/>
          </a:xfrm>
        </p:grpSpPr>
        <p:sp>
          <p:nvSpPr>
            <p:cNvPr id="69" name="円/楕円 68"/>
            <p:cNvSpPr/>
            <p:nvPr/>
          </p:nvSpPr>
          <p:spPr bwMode="auto">
            <a:xfrm>
              <a:off x="1802130" y="4275455"/>
              <a:ext cx="849630" cy="21272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rtlCol="0" anchor="ctr" anchorCtr="0">
              <a:noAutofit/>
            </a:bodyPr>
            <a:lstStyle/>
            <a:p>
              <a:pPr algn="ctr"/>
              <a:endParaRPr kumimoji="1" lang="ja-JP" altLang="en-US" sz="1800" dirty="0" smtClean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cxnSp>
          <p:nvCxnSpPr>
            <p:cNvPr id="70" name="直線コネクタ 69"/>
            <p:cNvCxnSpPr>
              <a:stCxn id="69" idx="1"/>
              <a:endCxn id="69" idx="5"/>
            </p:cNvCxnSpPr>
            <p:nvPr/>
          </p:nvCxnSpPr>
          <p:spPr bwMode="auto">
            <a:xfrm>
              <a:off x="1926556" y="4306608"/>
              <a:ext cx="600778" cy="150419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直線コネクタ 70"/>
            <p:cNvCxnSpPr>
              <a:stCxn id="69" idx="3"/>
              <a:endCxn id="69" idx="7"/>
            </p:cNvCxnSpPr>
            <p:nvPr/>
          </p:nvCxnSpPr>
          <p:spPr bwMode="auto">
            <a:xfrm flipV="1">
              <a:off x="1926556" y="4306608"/>
              <a:ext cx="600778" cy="150419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2" name="テキスト ボックス 71"/>
          <p:cNvSpPr txBox="1"/>
          <p:nvPr/>
        </p:nvSpPr>
        <p:spPr>
          <a:xfrm>
            <a:off x="5742363" y="1660373"/>
            <a:ext cx="639387" cy="21544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lIns="90000" tIns="0" bIns="0" rtlCol="0" anchor="ctr" anchorCtr="0">
            <a:spAutoFit/>
          </a:bodyPr>
          <a:lstStyle/>
          <a:p>
            <a:pPr marL="457200" indent="-457200" algn="l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proxy</a:t>
            </a: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4695825" y="1426212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Internet</a:t>
            </a: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4984116" y="790505"/>
            <a:ext cx="2216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Hi-Track Center@San Diego</a:t>
            </a:r>
          </a:p>
        </p:txBody>
      </p:sp>
      <p:sp>
        <p:nvSpPr>
          <p:cNvPr id="75" name="AutoShape 2"/>
          <p:cNvSpPr>
            <a:spLocks noChangeArrowheads="1"/>
          </p:cNvSpPr>
          <p:nvPr/>
        </p:nvSpPr>
        <p:spPr bwMode="auto">
          <a:xfrm>
            <a:off x="3215255" y="2453052"/>
            <a:ext cx="1190625" cy="598368"/>
          </a:xfrm>
          <a:prstGeom prst="roundRect">
            <a:avLst>
              <a:gd name="adj" fmla="val 21769"/>
            </a:avLst>
          </a:prstGeom>
          <a:solidFill>
            <a:schemeClr val="accent6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8890" rIns="0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SVP Program and Hitrack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01" name="Text Box 7"/>
          <p:cNvSpPr txBox="1">
            <a:spLocks noChangeArrowheads="1"/>
          </p:cNvSpPr>
          <p:nvPr/>
        </p:nvSpPr>
        <p:spPr bwMode="auto">
          <a:xfrm>
            <a:off x="4950724" y="2951512"/>
            <a:ext cx="1512199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mainte: 10.0.0.16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103" name="直線コネクタ 102"/>
          <p:cNvCxnSpPr>
            <a:endCxn id="78" idx="0"/>
          </p:cNvCxnSpPr>
          <p:nvPr/>
        </p:nvCxnSpPr>
        <p:spPr bwMode="auto">
          <a:xfrm flipH="1" flipV="1">
            <a:off x="5896966" y="2763865"/>
            <a:ext cx="543" cy="36448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Text Box 7"/>
          <p:cNvSpPr txBox="1">
            <a:spLocks noChangeArrowheads="1"/>
          </p:cNvSpPr>
          <p:nvPr/>
        </p:nvSpPr>
        <p:spPr bwMode="auto">
          <a:xfrm>
            <a:off x="6415669" y="2951512"/>
            <a:ext cx="430158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.17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106" name="直線コネクタ 105"/>
          <p:cNvCxnSpPr/>
          <p:nvPr/>
        </p:nvCxnSpPr>
        <p:spPr bwMode="auto">
          <a:xfrm flipH="1">
            <a:off x="6682369" y="2886075"/>
            <a:ext cx="0" cy="8100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7" name="Picture 3" descr="C:\Documents and Settings\rsd-user\Local Settings\Temporary Internet Files\Content.IE5\8PTLXB2P\MP900433172[1]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08" y="3842044"/>
            <a:ext cx="751527" cy="56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フリーフォーム 108"/>
          <p:cNvSpPr/>
          <p:nvPr/>
        </p:nvSpPr>
        <p:spPr bwMode="auto">
          <a:xfrm flipV="1">
            <a:off x="3781425" y="3559969"/>
            <a:ext cx="2038350" cy="551021"/>
          </a:xfrm>
          <a:custGeom>
            <a:avLst/>
            <a:gdLst>
              <a:gd name="connsiteX0" fmla="*/ 0 w 617220"/>
              <a:gd name="connsiteY0" fmla="*/ 274320 h 274320"/>
              <a:gd name="connsiteX1" fmla="*/ 0 w 617220"/>
              <a:gd name="connsiteY1" fmla="*/ 0 h 274320"/>
              <a:gd name="connsiteX2" fmla="*/ 617220 w 61722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7220" h="274320">
                <a:moveTo>
                  <a:pt x="0" y="274320"/>
                </a:moveTo>
                <a:lnTo>
                  <a:pt x="0" y="0"/>
                </a:lnTo>
                <a:lnTo>
                  <a:pt x="617220" y="0"/>
                </a:lnTo>
              </a:path>
            </a:pathLst>
          </a:custGeom>
          <a:noFill/>
          <a:ln w="25400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10" name="Rectangle 4"/>
          <p:cNvSpPr>
            <a:spLocks noChangeArrowheads="1"/>
          </p:cNvSpPr>
          <p:nvPr/>
        </p:nvSpPr>
        <p:spPr bwMode="auto">
          <a:xfrm>
            <a:off x="5822248" y="4063075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11" name="Text Box 7"/>
          <p:cNvSpPr txBox="1">
            <a:spLocks noChangeArrowheads="1"/>
          </p:cNvSpPr>
          <p:nvPr/>
        </p:nvSpPr>
        <p:spPr bwMode="auto">
          <a:xfrm>
            <a:off x="4844373" y="4159282"/>
            <a:ext cx="1230095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10.0.0.15/24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2" name="Text Box 7"/>
          <p:cNvSpPr txBox="1">
            <a:spLocks noChangeArrowheads="1"/>
          </p:cNvSpPr>
          <p:nvPr/>
        </p:nvSpPr>
        <p:spPr bwMode="auto">
          <a:xfrm>
            <a:off x="5711726" y="4337875"/>
            <a:ext cx="1203425" cy="21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MPC 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(for</a:t>
            </a:r>
            <a:r>
              <a:rPr kumimoji="1" lang="en-US" altLang="ja-JP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 CE)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ＭＳ Ｐゴシック" pitchFamily="50" charset="-128"/>
              <a:cs typeface="Calibri" pitchFamily="34" charset="0"/>
            </a:endParaRPr>
          </a:p>
        </p:txBody>
      </p:sp>
      <p:sp>
        <p:nvSpPr>
          <p:cNvPr id="113" name="AutoShape 2"/>
          <p:cNvSpPr>
            <a:spLocks noChangeArrowheads="1"/>
          </p:cNvSpPr>
          <p:nvPr/>
        </p:nvSpPr>
        <p:spPr bwMode="auto">
          <a:xfrm>
            <a:off x="5727773" y="3798093"/>
            <a:ext cx="1190625" cy="204997"/>
          </a:xfrm>
          <a:prstGeom prst="roundRect">
            <a:avLst>
              <a:gd name="adj" fmla="val 21769"/>
            </a:avLst>
          </a:prstGeom>
          <a:solidFill>
            <a:srgbClr val="FFFFCC">
              <a:alpha val="60000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MPC Program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6" name="Text Box 7"/>
          <p:cNvSpPr txBox="1">
            <a:spLocks noChangeArrowheads="1"/>
          </p:cNvSpPr>
          <p:nvPr/>
        </p:nvSpPr>
        <p:spPr bwMode="auto">
          <a:xfrm>
            <a:off x="7601486" y="1405128"/>
            <a:ext cx="1079600" cy="21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    User PC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ＭＳ Ｐゴシック" pitchFamily="50" charset="-128"/>
              <a:cs typeface="Calibri" pitchFamily="34" charset="0"/>
            </a:endParaRPr>
          </a:p>
        </p:txBody>
      </p:sp>
      <p:sp>
        <p:nvSpPr>
          <p:cNvPr id="130" name="Text Box 7"/>
          <p:cNvSpPr txBox="1">
            <a:spLocks noChangeArrowheads="1"/>
          </p:cNvSpPr>
          <p:nvPr/>
        </p:nvSpPr>
        <p:spPr bwMode="auto">
          <a:xfrm>
            <a:off x="3604169" y="1685359"/>
            <a:ext cx="1842284" cy="15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NIC0 (192.168.0.200)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89" name="AutoShape 22"/>
          <p:cNvCxnSpPr>
            <a:cxnSpLocks noChangeShapeType="1"/>
          </p:cNvCxnSpPr>
          <p:nvPr/>
        </p:nvCxnSpPr>
        <p:spPr bwMode="auto">
          <a:xfrm flipV="1">
            <a:off x="7496848" y="1822809"/>
            <a:ext cx="0" cy="227615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88" name="Rectangle 4"/>
          <p:cNvSpPr>
            <a:spLocks noChangeArrowheads="1"/>
          </p:cNvSpPr>
          <p:nvPr/>
        </p:nvSpPr>
        <p:spPr bwMode="auto">
          <a:xfrm>
            <a:off x="7421952" y="172375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445567" y="766684"/>
            <a:ext cx="2573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>
              <a:buBlip>
                <a:blip r:embed="rId9"/>
              </a:buBlip>
            </a:pPr>
            <a:r>
              <a:rPr lang="en-US" altLang="ja-JP" sz="20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Network diagram</a:t>
            </a: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4937145" y="122830"/>
            <a:ext cx="2296169" cy="335648"/>
          </a:xfrm>
          <a:prstGeom prst="rect">
            <a:avLst/>
          </a:prstGeom>
          <a:solidFill>
            <a:srgbClr val="FCD5B5">
              <a:alpha val="60000"/>
            </a:srgb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ja-JP" sz="2000" b="1" dirty="0" smtClean="0">
                <a:solidFill>
                  <a:srgbClr val="FF0000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PREP Environment</a:t>
            </a:r>
          </a:p>
        </p:txBody>
      </p:sp>
      <p:cxnSp>
        <p:nvCxnSpPr>
          <p:cNvPr id="99" name="AutoShape 22"/>
          <p:cNvCxnSpPr>
            <a:cxnSpLocks noChangeShapeType="1"/>
          </p:cNvCxnSpPr>
          <p:nvPr/>
        </p:nvCxnSpPr>
        <p:spPr bwMode="auto">
          <a:xfrm flipH="1" flipV="1">
            <a:off x="6408101" y="2049980"/>
            <a:ext cx="0" cy="713884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100" name="フリーフォーム 99"/>
          <p:cNvSpPr/>
          <p:nvPr/>
        </p:nvSpPr>
        <p:spPr bwMode="auto">
          <a:xfrm>
            <a:off x="5068662" y="2390008"/>
            <a:ext cx="1605544" cy="1673067"/>
          </a:xfrm>
          <a:custGeom>
            <a:avLst/>
            <a:gdLst>
              <a:gd name="connsiteX0" fmla="*/ 0 w 800100"/>
              <a:gd name="connsiteY0" fmla="*/ 2238375 h 2238375"/>
              <a:gd name="connsiteX1" fmla="*/ 0 w 800100"/>
              <a:gd name="connsiteY1" fmla="*/ 0 h 2238375"/>
              <a:gd name="connsiteX2" fmla="*/ 800100 w 800100"/>
              <a:gd name="connsiteY2" fmla="*/ 0 h 2238375"/>
              <a:gd name="connsiteX3" fmla="*/ 800100 w 800100"/>
              <a:gd name="connsiteY3" fmla="*/ 485775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0" h="2238375">
                <a:moveTo>
                  <a:pt x="0" y="2238375"/>
                </a:moveTo>
                <a:lnTo>
                  <a:pt x="0" y="0"/>
                </a:lnTo>
                <a:lnTo>
                  <a:pt x="800100" y="0"/>
                </a:lnTo>
                <a:lnTo>
                  <a:pt x="800100" y="485775"/>
                </a:lnTo>
              </a:path>
            </a:pathLst>
          </a:custGeom>
          <a:noFill/>
          <a:ln w="25400">
            <a:solidFill>
              <a:srgbClr val="FF66FF"/>
            </a:solidFill>
            <a:prstDash val="dash"/>
            <a:round/>
            <a:headEnd/>
            <a:tailEnd/>
          </a:ln>
        </p:spPr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1" name="Text Box 7"/>
          <p:cNvSpPr txBox="1">
            <a:spLocks noChangeArrowheads="1"/>
          </p:cNvSpPr>
          <p:nvPr/>
        </p:nvSpPr>
        <p:spPr bwMode="auto">
          <a:xfrm>
            <a:off x="4520715" y="2461521"/>
            <a:ext cx="1203810" cy="419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mgmt: 192.168.0.16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102" name="Picture 1" descr="http://www.supermicro.com/a_images/products/SuperServer/1U/SYS-5017C-MTRF.jpg"/>
          <p:cNvPicPr>
            <a:picLocks noChangeAspect="1" noChangeArrowheads="1"/>
          </p:cNvPicPr>
          <p:nvPr/>
        </p:nvPicPr>
        <p:blipFill>
          <a:blip r:embed="rId10" cstate="print"/>
          <a:srcRect b="35914"/>
          <a:stretch>
            <a:fillRect/>
          </a:stretch>
        </p:blipFill>
        <p:spPr bwMode="auto">
          <a:xfrm>
            <a:off x="1965571" y="2600830"/>
            <a:ext cx="1206141" cy="437645"/>
          </a:xfrm>
          <a:prstGeom prst="rect">
            <a:avLst/>
          </a:prstGeom>
          <a:noFill/>
          <a:ln w="19050">
            <a:noFill/>
            <a:prstDash val="sysDash"/>
          </a:ln>
        </p:spPr>
      </p:pic>
      <p:sp>
        <p:nvSpPr>
          <p:cNvPr id="1057" name="Freeform 33"/>
          <p:cNvSpPr>
            <a:spLocks/>
          </p:cNvSpPr>
          <p:nvPr/>
        </p:nvSpPr>
        <p:spPr bwMode="auto">
          <a:xfrm>
            <a:off x="2386727" y="2056359"/>
            <a:ext cx="1149522" cy="176273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87"/>
              </a:cxn>
              <a:cxn ang="0">
                <a:pos x="1140" y="2187"/>
              </a:cxn>
              <a:cxn ang="0">
                <a:pos x="1142" y="1802"/>
              </a:cxn>
            </a:cxnLst>
            <a:rect l="0" t="0" r="r" b="b"/>
            <a:pathLst>
              <a:path w="1142" h="2187">
                <a:moveTo>
                  <a:pt x="0" y="0"/>
                </a:moveTo>
                <a:lnTo>
                  <a:pt x="0" y="2187"/>
                </a:lnTo>
                <a:lnTo>
                  <a:pt x="1140" y="2187"/>
                </a:lnTo>
                <a:lnTo>
                  <a:pt x="1142" y="1802"/>
                </a:lnTo>
              </a:path>
            </a:pathLst>
          </a:custGeom>
          <a:noFill/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76" name="Rectangle 4"/>
          <p:cNvSpPr>
            <a:spLocks noChangeArrowheads="1"/>
          </p:cNvSpPr>
          <p:nvPr/>
        </p:nvSpPr>
        <p:spPr bwMode="auto">
          <a:xfrm>
            <a:off x="3470982" y="345421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5871434" y="2390008"/>
            <a:ext cx="0" cy="496067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13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2" descr="C:\Users\user\Desktop\Hardware-Laptop-1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184484" y="1108710"/>
            <a:ext cx="616276" cy="462207"/>
          </a:xfrm>
          <a:prstGeom prst="rect">
            <a:avLst/>
          </a:prstGeom>
          <a:noFill/>
        </p:spPr>
      </p:pic>
      <p:sp>
        <p:nvSpPr>
          <p:cNvPr id="51" name="タイトル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indent="-457200" eaLnBrk="1" hangingPunct="1">
              <a:lnSpc>
                <a:spcPct val="100000"/>
              </a:lnSpc>
            </a:pPr>
            <a:r>
              <a:rPr lang="en-US" altLang="ja-JP" sz="2000" b="0" kern="1200" dirty="0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Network configuration </a:t>
            </a:r>
            <a:r>
              <a:rPr lang="en-US" altLang="ja-JP" sz="2000" b="0" kern="1200" dirty="0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– </a:t>
            </a:r>
            <a:r>
              <a:rPr lang="en-US" altLang="ja-JP" sz="2000" b="0" kern="1200" dirty="0" err="1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Supermicro</a:t>
            </a:r>
            <a:r>
              <a:rPr lang="en-US" altLang="ja-JP" sz="2000" b="0" kern="1200" dirty="0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 SVP</a:t>
            </a:r>
            <a:endParaRPr lang="en-US" altLang="ja-JP" sz="2000" b="0" kern="1200" dirty="0">
              <a:solidFill>
                <a:prstClr val="black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4294967295"/>
          </p:nvPr>
        </p:nvSpPr>
        <p:spPr>
          <a:xfrm>
            <a:off x="8655050" y="4908550"/>
            <a:ext cx="4889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1EE0AF-9E8B-44E5-ABA7-D57A883E94BD}" type="slidenum">
              <a:rPr lang="en-US" altLang="ja-JP" smtClean="0"/>
              <a:pPr>
                <a:defRPr/>
              </a:pPr>
              <a:t>4</a:t>
            </a:fld>
            <a:endParaRPr lang="en-US" altLang="ja-JP" dirty="0"/>
          </a:p>
        </p:txBody>
      </p:sp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3406140" y="2058674"/>
            <a:ext cx="2060838" cy="1343025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SVP</a:t>
            </a:r>
            <a:r>
              <a:rPr kumimoji="1" lang="en-US" altLang="ja-JP" sz="1400" dirty="0" smtClean="0"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=</a:t>
            </a:r>
            <a:r>
              <a:rPr kumimoji="1" lang="en-US" altLang="ja-JP" sz="1400" dirty="0" err="1" smtClean="0"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Supermicro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(Win 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OS)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1046" name="AutoShape 22"/>
          <p:cNvCxnSpPr>
            <a:cxnSpLocks noChangeShapeType="1"/>
          </p:cNvCxnSpPr>
          <p:nvPr/>
        </p:nvCxnSpPr>
        <p:spPr bwMode="auto">
          <a:xfrm>
            <a:off x="571500" y="1900238"/>
            <a:ext cx="7848600" cy="0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3743326" y="2895809"/>
            <a:ext cx="1184981" cy="504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904197" y="3237518"/>
            <a:ext cx="732010" cy="162878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996762" y="330181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3802455" y="2849614"/>
            <a:ext cx="1066948" cy="354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Bridge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(192.168.0.15)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4194882" y="330181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4393002" y="330181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4724472" y="330181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3757204" y="2699510"/>
            <a:ext cx="120396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On-board</a:t>
            </a:r>
            <a:r>
              <a:rPr kumimoji="1" lang="en-US" altLang="ja-JP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NIC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41" name="図 40" descr="RS210a.jpg"/>
          <p:cNvPicPr/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968255" y="1316932"/>
            <a:ext cx="1240404" cy="256430"/>
          </a:xfrm>
          <a:prstGeom prst="rect">
            <a:avLst/>
          </a:prstGeom>
        </p:spPr>
      </p:pic>
      <p:sp>
        <p:nvSpPr>
          <p:cNvPr id="53" name="Rectangle 4"/>
          <p:cNvSpPr>
            <a:spLocks noChangeArrowheads="1"/>
          </p:cNvSpPr>
          <p:nvPr/>
        </p:nvSpPr>
        <p:spPr bwMode="auto">
          <a:xfrm>
            <a:off x="3970021" y="4013087"/>
            <a:ext cx="1636467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59" name="Rectangle 4"/>
          <p:cNvSpPr>
            <a:spLocks noChangeArrowheads="1"/>
          </p:cNvSpPr>
          <p:nvPr/>
        </p:nvSpPr>
        <p:spPr bwMode="auto">
          <a:xfrm>
            <a:off x="3490032" y="157135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56" name="Text Box 32"/>
          <p:cNvSpPr txBox="1">
            <a:spLocks noChangeArrowheads="1"/>
          </p:cNvSpPr>
          <p:nvPr/>
        </p:nvSpPr>
        <p:spPr bwMode="auto">
          <a:xfrm>
            <a:off x="2694060" y="1004377"/>
            <a:ext cx="1778880" cy="21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User's mgmt server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64" name="Text Box 32"/>
          <p:cNvSpPr txBox="1">
            <a:spLocks noChangeArrowheads="1"/>
          </p:cNvSpPr>
          <p:nvPr/>
        </p:nvSpPr>
        <p:spPr bwMode="auto">
          <a:xfrm>
            <a:off x="491952" y="1717975"/>
            <a:ext cx="1713287" cy="2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User's </a:t>
            </a: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mgmt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network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65" name="AutoShape 22"/>
          <p:cNvCxnSpPr>
            <a:cxnSpLocks noChangeShapeType="1"/>
          </p:cNvCxnSpPr>
          <p:nvPr/>
        </p:nvCxnSpPr>
        <p:spPr bwMode="auto">
          <a:xfrm flipV="1">
            <a:off x="3564928" y="1670409"/>
            <a:ext cx="0" cy="227615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1057" name="Freeform 33"/>
          <p:cNvSpPr>
            <a:spLocks/>
          </p:cNvSpPr>
          <p:nvPr/>
        </p:nvSpPr>
        <p:spPr bwMode="auto">
          <a:xfrm>
            <a:off x="2920127" y="1903959"/>
            <a:ext cx="1149522" cy="1762739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87"/>
              </a:cxn>
              <a:cxn ang="0">
                <a:pos x="1140" y="2187"/>
              </a:cxn>
              <a:cxn ang="0">
                <a:pos x="1142" y="1802"/>
              </a:cxn>
            </a:cxnLst>
            <a:rect l="0" t="0" r="r" b="b"/>
            <a:pathLst>
              <a:path w="1142" h="2187">
                <a:moveTo>
                  <a:pt x="0" y="0"/>
                </a:moveTo>
                <a:lnTo>
                  <a:pt x="0" y="2187"/>
                </a:lnTo>
                <a:lnTo>
                  <a:pt x="1140" y="2187"/>
                </a:lnTo>
                <a:lnTo>
                  <a:pt x="1142" y="1802"/>
                </a:lnTo>
              </a:path>
            </a:pathLst>
          </a:custGeom>
          <a:noFill/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68" name="AutoShape 2"/>
          <p:cNvSpPr>
            <a:spLocks noChangeArrowheads="1"/>
          </p:cNvSpPr>
          <p:nvPr/>
        </p:nvSpPr>
        <p:spPr bwMode="auto">
          <a:xfrm>
            <a:off x="4072195" y="4042303"/>
            <a:ext cx="636478" cy="6858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dirty="0" smtClean="0">
              <a:solidFill>
                <a:schemeClr val="tx1"/>
              </a:solidFill>
              <a:latin typeface="Calibri" pitchFamily="34" charset="0"/>
              <a:ea typeface="ＭＳ ゴシック" pitchFamily="49" charset="-128"/>
              <a:cs typeface="ＭＳ Ｐゴシック" pitchFamily="50" charset="-128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CTL1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4197151" y="3964014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78" name="Rectangle 4"/>
          <p:cNvSpPr>
            <a:spLocks noChangeArrowheads="1"/>
          </p:cNvSpPr>
          <p:nvPr/>
        </p:nvSpPr>
        <p:spPr bwMode="auto">
          <a:xfrm>
            <a:off x="4450648" y="3964014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cxnSp>
        <p:nvCxnSpPr>
          <p:cNvPr id="80" name="AutoShape 22"/>
          <p:cNvCxnSpPr>
            <a:cxnSpLocks noChangeShapeType="1"/>
          </p:cNvCxnSpPr>
          <p:nvPr/>
        </p:nvCxnSpPr>
        <p:spPr bwMode="auto">
          <a:xfrm flipH="1" flipV="1">
            <a:off x="4259618" y="3357286"/>
            <a:ext cx="0" cy="603347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82" name="AutoShape 2"/>
          <p:cNvSpPr>
            <a:spLocks noChangeArrowheads="1"/>
          </p:cNvSpPr>
          <p:nvPr/>
        </p:nvSpPr>
        <p:spPr bwMode="auto">
          <a:xfrm>
            <a:off x="4849435" y="4042303"/>
            <a:ext cx="636478" cy="6858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ja-JP" sz="1400" dirty="0" smtClean="0">
              <a:solidFill>
                <a:schemeClr val="tx1"/>
              </a:solidFill>
              <a:latin typeface="Calibri" pitchFamily="34" charset="0"/>
              <a:ea typeface="ＭＳ ゴシック" pitchFamily="49" charset="-128"/>
              <a:cs typeface="ＭＳ Ｐゴシック" pitchFamily="50" charset="-128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CTL2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83" name="Rectangle 4"/>
          <p:cNvSpPr>
            <a:spLocks noChangeArrowheads="1"/>
          </p:cNvSpPr>
          <p:nvPr/>
        </p:nvSpPr>
        <p:spPr bwMode="auto">
          <a:xfrm>
            <a:off x="4974391" y="3964014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84" name="Rectangle 4"/>
          <p:cNvSpPr>
            <a:spLocks noChangeArrowheads="1"/>
          </p:cNvSpPr>
          <p:nvPr/>
        </p:nvSpPr>
        <p:spPr bwMode="auto">
          <a:xfrm>
            <a:off x="5227888" y="3964014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85" name="Freeform 33"/>
          <p:cNvSpPr>
            <a:spLocks/>
          </p:cNvSpPr>
          <p:nvPr/>
        </p:nvSpPr>
        <p:spPr bwMode="auto">
          <a:xfrm flipH="1">
            <a:off x="4458407" y="3356456"/>
            <a:ext cx="588010" cy="609731"/>
          </a:xfrm>
          <a:custGeom>
            <a:avLst/>
            <a:gdLst>
              <a:gd name="connsiteX0" fmla="*/ 0 w 10000"/>
              <a:gd name="connsiteY0" fmla="*/ 3459 h 3459"/>
              <a:gd name="connsiteX1" fmla="*/ 0 w 10000"/>
              <a:gd name="connsiteY1" fmla="*/ 1760 h 3459"/>
              <a:gd name="connsiteX2" fmla="*/ 9982 w 10000"/>
              <a:gd name="connsiteY2" fmla="*/ 1760 h 3459"/>
              <a:gd name="connsiteX3" fmla="*/ 10000 w 10000"/>
              <a:gd name="connsiteY3" fmla="*/ 0 h 3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3459">
                <a:moveTo>
                  <a:pt x="0" y="3459"/>
                </a:moveTo>
                <a:lnTo>
                  <a:pt x="0" y="1760"/>
                </a:lnTo>
                <a:lnTo>
                  <a:pt x="9982" y="1760"/>
                </a:lnTo>
                <a:cubicBezTo>
                  <a:pt x="9988" y="1173"/>
                  <a:pt x="9994" y="587"/>
                  <a:pt x="10000" y="0"/>
                </a:cubicBezTo>
              </a:path>
            </a:pathLst>
          </a:custGeom>
          <a:noFill/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cxnSp>
        <p:nvCxnSpPr>
          <p:cNvPr id="86" name="AutoShape 22"/>
          <p:cNvCxnSpPr>
            <a:cxnSpLocks noChangeShapeType="1"/>
          </p:cNvCxnSpPr>
          <p:nvPr/>
        </p:nvCxnSpPr>
        <p:spPr bwMode="auto">
          <a:xfrm flipV="1">
            <a:off x="4058041" y="3356456"/>
            <a:ext cx="406717" cy="0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90" name="Text Box 7"/>
          <p:cNvSpPr txBox="1">
            <a:spLocks noChangeArrowheads="1"/>
          </p:cNvSpPr>
          <p:nvPr/>
        </p:nvSpPr>
        <p:spPr bwMode="auto">
          <a:xfrm>
            <a:off x="499377" y="1898368"/>
            <a:ext cx="1468489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192.168.0.xxx/24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1" name="Text Box 7"/>
          <p:cNvSpPr txBox="1">
            <a:spLocks noChangeArrowheads="1"/>
          </p:cNvSpPr>
          <p:nvPr/>
        </p:nvSpPr>
        <p:spPr bwMode="auto">
          <a:xfrm>
            <a:off x="2369820" y="3818834"/>
            <a:ext cx="1908660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mgmt: 192.168.0.16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2" name="Text Box 7"/>
          <p:cNvSpPr txBox="1">
            <a:spLocks noChangeArrowheads="1"/>
          </p:cNvSpPr>
          <p:nvPr/>
        </p:nvSpPr>
        <p:spPr bwMode="auto">
          <a:xfrm>
            <a:off x="4630606" y="3818834"/>
            <a:ext cx="512332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.17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4" name="Text Box 7"/>
          <p:cNvSpPr txBox="1">
            <a:spLocks noChangeArrowheads="1"/>
          </p:cNvSpPr>
          <p:nvPr/>
        </p:nvSpPr>
        <p:spPr bwMode="auto">
          <a:xfrm>
            <a:off x="3663951" y="3389030"/>
            <a:ext cx="529493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</a:t>
            </a:r>
            <a:r>
              <a: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5" name="Text Box 7"/>
          <p:cNvSpPr txBox="1">
            <a:spLocks noChangeArrowheads="1"/>
          </p:cNvSpPr>
          <p:nvPr/>
        </p:nvSpPr>
        <p:spPr bwMode="auto">
          <a:xfrm>
            <a:off x="4077693" y="3389030"/>
            <a:ext cx="255451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3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6" name="Text Box 7"/>
          <p:cNvSpPr txBox="1">
            <a:spLocks noChangeArrowheads="1"/>
          </p:cNvSpPr>
          <p:nvPr/>
        </p:nvSpPr>
        <p:spPr bwMode="auto">
          <a:xfrm>
            <a:off x="4280893" y="3389030"/>
            <a:ext cx="255451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4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7" name="Text Box 7"/>
          <p:cNvSpPr txBox="1">
            <a:spLocks noChangeArrowheads="1"/>
          </p:cNvSpPr>
          <p:nvPr/>
        </p:nvSpPr>
        <p:spPr bwMode="auto">
          <a:xfrm>
            <a:off x="5224678" y="3517401"/>
            <a:ext cx="402868" cy="16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or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8" name="Text Box 7"/>
          <p:cNvSpPr txBox="1">
            <a:spLocks noChangeArrowheads="1"/>
          </p:cNvSpPr>
          <p:nvPr/>
        </p:nvSpPr>
        <p:spPr bwMode="auto">
          <a:xfrm>
            <a:off x="4911625" y="3237262"/>
            <a:ext cx="1230095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10.0.0.100/24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105" name="Picture 2" descr="http://www.supermicro.com/a_images/products/Chassis/1U/512/SC512F-350_spe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1632" y="1970534"/>
            <a:ext cx="1084772" cy="444807"/>
          </a:xfrm>
          <a:prstGeom prst="rect">
            <a:avLst/>
          </a:prstGeom>
          <a:noFill/>
        </p:spPr>
      </p:pic>
      <p:sp>
        <p:nvSpPr>
          <p:cNvPr id="45" name="AutoShape 2"/>
          <p:cNvSpPr>
            <a:spLocks noChangeArrowheads="1"/>
          </p:cNvSpPr>
          <p:nvPr/>
        </p:nvSpPr>
        <p:spPr bwMode="auto">
          <a:xfrm>
            <a:off x="3721808" y="1200151"/>
            <a:ext cx="834953" cy="204311"/>
          </a:xfrm>
          <a:prstGeom prst="roundRect">
            <a:avLst>
              <a:gd name="adj" fmla="val 21769"/>
            </a:avLst>
          </a:prstGeom>
          <a:solidFill>
            <a:schemeClr val="tx2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sz="1400" dirty="0" smtClean="0"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HID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2141292" y="157135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cxnSp>
        <p:nvCxnSpPr>
          <p:cNvPr id="50" name="AutoShape 22"/>
          <p:cNvCxnSpPr>
            <a:cxnSpLocks noChangeShapeType="1"/>
          </p:cNvCxnSpPr>
          <p:nvPr/>
        </p:nvCxnSpPr>
        <p:spPr bwMode="auto">
          <a:xfrm flipV="1">
            <a:off x="2216188" y="1670409"/>
            <a:ext cx="0" cy="227615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pic>
        <p:nvPicPr>
          <p:cNvPr id="52" name="Picture 3" descr="C:\Documents and Settings\rsd-user\Local Settings\Temporary Internet Files\Content.IE5\WQHJT5BJ\MC900428969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46393" y="1149289"/>
            <a:ext cx="374499" cy="389490"/>
          </a:xfrm>
          <a:prstGeom prst="rect">
            <a:avLst/>
          </a:prstGeom>
          <a:noFill/>
        </p:spPr>
      </p:pic>
      <p:sp>
        <p:nvSpPr>
          <p:cNvPr id="54" name="Text Box 7"/>
          <p:cNvSpPr txBox="1">
            <a:spLocks noChangeArrowheads="1"/>
          </p:cNvSpPr>
          <p:nvPr/>
        </p:nvSpPr>
        <p:spPr bwMode="auto">
          <a:xfrm>
            <a:off x="566187" y="1195591"/>
            <a:ext cx="1764911" cy="381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a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lert servers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(SNMP, syslog etc)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55" name="図 6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5142" y="4059575"/>
            <a:ext cx="1428035" cy="791310"/>
          </a:xfrm>
          <a:prstGeom prst="rect">
            <a:avLst/>
          </a:prstGeom>
          <a:noFill/>
          <a:ln w="9525">
            <a:noFill/>
            <a:prstDash val="sysDash"/>
            <a:miter lim="800000"/>
            <a:headEnd/>
            <a:tailEnd/>
          </a:ln>
        </p:spPr>
      </p:pic>
      <p:sp>
        <p:nvSpPr>
          <p:cNvPr id="56" name="AutoShape 2"/>
          <p:cNvSpPr>
            <a:spLocks noChangeArrowheads="1"/>
          </p:cNvSpPr>
          <p:nvPr/>
        </p:nvSpPr>
        <p:spPr bwMode="auto">
          <a:xfrm>
            <a:off x="2632148" y="1200151"/>
            <a:ext cx="834953" cy="204311"/>
          </a:xfrm>
          <a:prstGeom prst="roundRect">
            <a:avLst>
              <a:gd name="adj" fmla="val 21769"/>
            </a:avLst>
          </a:prstGeom>
          <a:solidFill>
            <a:srgbClr val="CCFFCC">
              <a:alpha val="60000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HCS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7" name="Text Box 32"/>
          <p:cNvSpPr txBox="1">
            <a:spLocks noChangeArrowheads="1"/>
          </p:cNvSpPr>
          <p:nvPr/>
        </p:nvSpPr>
        <p:spPr bwMode="auto">
          <a:xfrm>
            <a:off x="3448440" y="1192972"/>
            <a:ext cx="559680" cy="21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or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61" name="AutoShape 22"/>
          <p:cNvCxnSpPr>
            <a:cxnSpLocks noChangeShapeType="1"/>
          </p:cNvCxnSpPr>
          <p:nvPr/>
        </p:nvCxnSpPr>
        <p:spPr bwMode="auto">
          <a:xfrm flipV="1">
            <a:off x="6060478" y="1670409"/>
            <a:ext cx="0" cy="227615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cxnSp>
        <p:nvCxnSpPr>
          <p:cNvPr id="63" name="AutoShape 22"/>
          <p:cNvCxnSpPr>
            <a:cxnSpLocks noChangeShapeType="1"/>
          </p:cNvCxnSpPr>
          <p:nvPr/>
        </p:nvCxnSpPr>
        <p:spPr bwMode="auto">
          <a:xfrm flipH="1">
            <a:off x="6059481" y="1200197"/>
            <a:ext cx="0" cy="330384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</p:cxnSp>
      <p:pic>
        <p:nvPicPr>
          <p:cNvPr id="66" name="Picture 5" descr="W:\home\雑用\プレゼン用画像\工場1.wm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51469" y="989562"/>
            <a:ext cx="1160462" cy="23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7" name="グループ化 66"/>
          <p:cNvGrpSpPr/>
          <p:nvPr/>
        </p:nvGrpSpPr>
        <p:grpSpPr>
          <a:xfrm>
            <a:off x="5636571" y="1302458"/>
            <a:ext cx="849630" cy="159544"/>
            <a:chOff x="1802130" y="4275455"/>
            <a:chExt cx="849630" cy="212725"/>
          </a:xfrm>
        </p:grpSpPr>
        <p:sp>
          <p:nvSpPr>
            <p:cNvPr id="69" name="円/楕円 68"/>
            <p:cNvSpPr/>
            <p:nvPr/>
          </p:nvSpPr>
          <p:spPr bwMode="auto">
            <a:xfrm>
              <a:off x="1802130" y="4275455"/>
              <a:ext cx="849630" cy="21272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rtlCol="0" anchor="ctr" anchorCtr="0">
              <a:noAutofit/>
            </a:bodyPr>
            <a:lstStyle/>
            <a:p>
              <a:pPr algn="ctr"/>
              <a:endParaRPr kumimoji="1" lang="ja-JP" altLang="en-US" sz="1800" dirty="0" smtClean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cxnSp>
          <p:nvCxnSpPr>
            <p:cNvPr id="70" name="直線コネクタ 69"/>
            <p:cNvCxnSpPr>
              <a:stCxn id="69" idx="1"/>
              <a:endCxn id="69" idx="5"/>
            </p:cNvCxnSpPr>
            <p:nvPr/>
          </p:nvCxnSpPr>
          <p:spPr bwMode="auto">
            <a:xfrm>
              <a:off x="1926556" y="4306608"/>
              <a:ext cx="600778" cy="150419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直線コネクタ 70"/>
            <p:cNvCxnSpPr>
              <a:stCxn id="69" idx="3"/>
              <a:endCxn id="69" idx="7"/>
            </p:cNvCxnSpPr>
            <p:nvPr/>
          </p:nvCxnSpPr>
          <p:spPr bwMode="auto">
            <a:xfrm flipV="1">
              <a:off x="1926556" y="4306608"/>
              <a:ext cx="600778" cy="150419"/>
            </a:xfrm>
            <a:prstGeom prst="line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72" name="テキスト ボックス 71"/>
          <p:cNvSpPr txBox="1"/>
          <p:nvPr/>
        </p:nvSpPr>
        <p:spPr>
          <a:xfrm>
            <a:off x="5742363" y="1507973"/>
            <a:ext cx="639387" cy="215444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txBody>
          <a:bodyPr wrap="square" lIns="90000" tIns="0" bIns="0" rtlCol="0" anchor="ctr" anchorCtr="0">
            <a:spAutoFit/>
          </a:bodyPr>
          <a:lstStyle/>
          <a:p>
            <a:pPr marL="457200" indent="-457200" algn="l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proxy</a:t>
            </a: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4695825" y="1273812"/>
            <a:ext cx="1143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Internet</a:t>
            </a:r>
          </a:p>
        </p:txBody>
      </p:sp>
      <p:sp>
        <p:nvSpPr>
          <p:cNvPr id="74" name="テキスト ボックス 73"/>
          <p:cNvSpPr txBox="1"/>
          <p:nvPr/>
        </p:nvSpPr>
        <p:spPr>
          <a:xfrm>
            <a:off x="4984116" y="790505"/>
            <a:ext cx="2216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Hi-Track Center@San Diego</a:t>
            </a:r>
          </a:p>
        </p:txBody>
      </p:sp>
      <p:sp>
        <p:nvSpPr>
          <p:cNvPr id="75" name="AutoShape 2"/>
          <p:cNvSpPr>
            <a:spLocks noChangeArrowheads="1"/>
          </p:cNvSpPr>
          <p:nvPr/>
        </p:nvSpPr>
        <p:spPr bwMode="auto">
          <a:xfrm>
            <a:off x="3758003" y="2292364"/>
            <a:ext cx="1190625" cy="437626"/>
          </a:xfrm>
          <a:prstGeom prst="roundRect">
            <a:avLst>
              <a:gd name="adj" fmla="val 21769"/>
            </a:avLst>
          </a:prstGeom>
          <a:solidFill>
            <a:schemeClr val="accent6">
              <a:lumMod val="40000"/>
              <a:lumOff val="60000"/>
              <a:alpha val="60000"/>
            </a:scheme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0" tIns="8890" rIns="0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SVP Program and Hi-track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01" name="Text Box 7"/>
          <p:cNvSpPr txBox="1">
            <a:spLocks noChangeArrowheads="1"/>
          </p:cNvSpPr>
          <p:nvPr/>
        </p:nvSpPr>
        <p:spPr bwMode="auto">
          <a:xfrm>
            <a:off x="3162300" y="4151662"/>
            <a:ext cx="1512199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mainte: 10.0.0.16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103" name="直線コネクタ 102"/>
          <p:cNvCxnSpPr/>
          <p:nvPr/>
        </p:nvCxnSpPr>
        <p:spPr bwMode="auto">
          <a:xfrm flipH="1">
            <a:off x="4518660" y="4086225"/>
            <a:ext cx="0" cy="8100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4" name="Text Box 7"/>
          <p:cNvSpPr txBox="1">
            <a:spLocks noChangeArrowheads="1"/>
          </p:cNvSpPr>
          <p:nvPr/>
        </p:nvSpPr>
        <p:spPr bwMode="auto">
          <a:xfrm>
            <a:off x="5036820" y="4151662"/>
            <a:ext cx="430158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.17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106" name="直線コネクタ 105"/>
          <p:cNvCxnSpPr/>
          <p:nvPr/>
        </p:nvCxnSpPr>
        <p:spPr bwMode="auto">
          <a:xfrm flipH="1">
            <a:off x="5303520" y="4086225"/>
            <a:ext cx="0" cy="81000"/>
          </a:xfrm>
          <a:prstGeom prst="line">
            <a:avLst/>
          </a:prstGeom>
          <a:noFill/>
          <a:ln w="635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7" name="Picture 3" descr="C:\Documents and Settings\rsd-user\Local Settings\Temporary Internet Files\Content.IE5\8PTLXB2P\MP900433172[1]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583" y="3394369"/>
            <a:ext cx="751527" cy="56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フリーフォーム 108"/>
          <p:cNvSpPr/>
          <p:nvPr/>
        </p:nvSpPr>
        <p:spPr bwMode="auto">
          <a:xfrm>
            <a:off x="5295900" y="3663315"/>
            <a:ext cx="1962150" cy="301107"/>
          </a:xfrm>
          <a:custGeom>
            <a:avLst/>
            <a:gdLst>
              <a:gd name="connsiteX0" fmla="*/ 0 w 617220"/>
              <a:gd name="connsiteY0" fmla="*/ 274320 h 274320"/>
              <a:gd name="connsiteX1" fmla="*/ 0 w 617220"/>
              <a:gd name="connsiteY1" fmla="*/ 0 h 274320"/>
              <a:gd name="connsiteX2" fmla="*/ 617220 w 617220"/>
              <a:gd name="connsiteY2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7220" h="274320">
                <a:moveTo>
                  <a:pt x="0" y="274320"/>
                </a:moveTo>
                <a:lnTo>
                  <a:pt x="0" y="0"/>
                </a:lnTo>
                <a:lnTo>
                  <a:pt x="617220" y="0"/>
                </a:lnTo>
              </a:path>
            </a:pathLst>
          </a:custGeom>
          <a:noFill/>
          <a:ln w="25400" cap="flat" cmpd="sng" algn="ctr">
            <a:solidFill>
              <a:srgbClr val="FF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10" name="Rectangle 4"/>
          <p:cNvSpPr>
            <a:spLocks noChangeArrowheads="1"/>
          </p:cNvSpPr>
          <p:nvPr/>
        </p:nvSpPr>
        <p:spPr bwMode="auto">
          <a:xfrm>
            <a:off x="7260523" y="3615400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11" name="Text Box 7"/>
          <p:cNvSpPr txBox="1">
            <a:spLocks noChangeArrowheads="1"/>
          </p:cNvSpPr>
          <p:nvPr/>
        </p:nvSpPr>
        <p:spPr bwMode="auto">
          <a:xfrm>
            <a:off x="6282648" y="3711607"/>
            <a:ext cx="1230095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10.0.0.15/24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2" name="Text Box 7"/>
          <p:cNvSpPr txBox="1">
            <a:spLocks noChangeArrowheads="1"/>
          </p:cNvSpPr>
          <p:nvPr/>
        </p:nvSpPr>
        <p:spPr bwMode="auto">
          <a:xfrm>
            <a:off x="7150001" y="3890200"/>
            <a:ext cx="1203425" cy="21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MPC 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(for</a:t>
            </a:r>
            <a:r>
              <a:rPr kumimoji="1" lang="en-US" altLang="ja-JP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 CE)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ＭＳ Ｐゴシック" pitchFamily="50" charset="-128"/>
              <a:cs typeface="Calibri" pitchFamily="34" charset="0"/>
            </a:endParaRPr>
          </a:p>
        </p:txBody>
      </p:sp>
      <p:sp>
        <p:nvSpPr>
          <p:cNvPr id="113" name="AutoShape 2"/>
          <p:cNvSpPr>
            <a:spLocks noChangeArrowheads="1"/>
          </p:cNvSpPr>
          <p:nvPr/>
        </p:nvSpPr>
        <p:spPr bwMode="auto">
          <a:xfrm>
            <a:off x="7166048" y="3258978"/>
            <a:ext cx="1190625" cy="204997"/>
          </a:xfrm>
          <a:prstGeom prst="roundRect">
            <a:avLst>
              <a:gd name="adj" fmla="val 21769"/>
            </a:avLst>
          </a:prstGeom>
          <a:solidFill>
            <a:srgbClr val="FFFFCC">
              <a:alpha val="60000"/>
            </a:srgbClr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MPC Program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4" name="Text Box 7"/>
          <p:cNvSpPr txBox="1">
            <a:spLocks noChangeArrowheads="1"/>
          </p:cNvSpPr>
          <p:nvPr/>
        </p:nvSpPr>
        <p:spPr bwMode="auto">
          <a:xfrm>
            <a:off x="4189095" y="4790384"/>
            <a:ext cx="1259205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HM800 DKC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6" name="Text Box 7"/>
          <p:cNvSpPr txBox="1">
            <a:spLocks noChangeArrowheads="1"/>
          </p:cNvSpPr>
          <p:nvPr/>
        </p:nvSpPr>
        <p:spPr bwMode="auto">
          <a:xfrm>
            <a:off x="7601486" y="1252728"/>
            <a:ext cx="1079600" cy="217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User PC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ＭＳ Ｐゴシック" pitchFamily="50" charset="-128"/>
              <a:cs typeface="Calibri" pitchFamily="34" charset="0"/>
            </a:endParaRPr>
          </a:p>
        </p:txBody>
      </p:sp>
      <p:sp>
        <p:nvSpPr>
          <p:cNvPr id="120" name="フリーフォーム 119"/>
          <p:cNvSpPr/>
          <p:nvPr/>
        </p:nvSpPr>
        <p:spPr bwMode="auto">
          <a:xfrm>
            <a:off x="4797425" y="3400425"/>
            <a:ext cx="498475" cy="266700"/>
          </a:xfrm>
          <a:custGeom>
            <a:avLst/>
            <a:gdLst>
              <a:gd name="connsiteX0" fmla="*/ 0 w 635000"/>
              <a:gd name="connsiteY0" fmla="*/ 0 h 336550"/>
              <a:gd name="connsiteX1" fmla="*/ 0 w 635000"/>
              <a:gd name="connsiteY1" fmla="*/ 196850 h 336550"/>
              <a:gd name="connsiteX2" fmla="*/ 635000 w 635000"/>
              <a:gd name="connsiteY2" fmla="*/ 196850 h 336550"/>
              <a:gd name="connsiteX3" fmla="*/ 635000 w 635000"/>
              <a:gd name="connsiteY3" fmla="*/ 33655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000" h="336550">
                <a:moveTo>
                  <a:pt x="0" y="0"/>
                </a:moveTo>
                <a:lnTo>
                  <a:pt x="0" y="196850"/>
                </a:lnTo>
                <a:lnTo>
                  <a:pt x="635000" y="196850"/>
                </a:lnTo>
                <a:lnTo>
                  <a:pt x="635000" y="336550"/>
                </a:lnTo>
              </a:path>
            </a:pathLst>
          </a:custGeom>
          <a:noFill/>
          <a:ln w="25400" cap="flat" cmpd="sng" algn="ctr">
            <a:solidFill>
              <a:srgbClr val="FF66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21" name="Text Box 7"/>
          <p:cNvSpPr txBox="1">
            <a:spLocks noChangeArrowheads="1"/>
          </p:cNvSpPr>
          <p:nvPr/>
        </p:nvSpPr>
        <p:spPr bwMode="auto">
          <a:xfrm>
            <a:off x="4579343" y="3389030"/>
            <a:ext cx="255451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2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25" name="四角形吹き出し 124"/>
          <p:cNvSpPr/>
          <p:nvPr/>
        </p:nvSpPr>
        <p:spPr bwMode="auto">
          <a:xfrm>
            <a:off x="445567" y="3469957"/>
            <a:ext cx="2043633" cy="1086803"/>
          </a:xfrm>
          <a:prstGeom prst="wedgeRectCallout">
            <a:avLst>
              <a:gd name="adj1" fmla="val 107563"/>
              <a:gd name="adj2" fmla="val -66321"/>
            </a:avLst>
          </a:prstGeom>
          <a:solidFill>
            <a:srgbClr val="FDEADA">
              <a:alpha val="6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rtlCol="0" anchor="t" anchorCtr="0">
            <a:noAutofit/>
          </a:bodyPr>
          <a:lstStyle/>
          <a:p>
            <a:pPr algn="l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# of necessary IPs for user's mgmt LAN is 3 (bridge + CTL1&amp; CTL2). # of necessary physical port is 1.</a:t>
            </a:r>
            <a:endParaRPr kumimoji="1" lang="ja-JP" altLang="en-US" sz="14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8" name="四角形吹き出し 127"/>
          <p:cNvSpPr/>
          <p:nvPr/>
        </p:nvSpPr>
        <p:spPr bwMode="auto">
          <a:xfrm>
            <a:off x="445567" y="2292363"/>
            <a:ext cx="2043633" cy="1009449"/>
          </a:xfrm>
          <a:prstGeom prst="wedgeRectCallout">
            <a:avLst>
              <a:gd name="adj1" fmla="val 106808"/>
              <a:gd name="adj2" fmla="val 33487"/>
            </a:avLst>
          </a:prstGeom>
          <a:solidFill>
            <a:srgbClr val="FDEADA">
              <a:alpha val="6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rtlCol="0" anchor="t" anchorCtr="0">
            <a:noAutofit/>
          </a:bodyPr>
          <a:lstStyle/>
          <a:p>
            <a:pPr algn="l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rPr>
              <a:t>HM800 DKC is connected to user's mgmt LAN through a network bridge on SVP (see later slide).</a:t>
            </a:r>
            <a:endParaRPr kumimoji="1" lang="ja-JP" altLang="en-US" sz="1400" dirty="0" smtClean="0">
              <a:solidFill>
                <a:schemeClr val="tx1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9" name="四角形吹き出し 128"/>
          <p:cNvSpPr/>
          <p:nvPr/>
        </p:nvSpPr>
        <p:spPr bwMode="auto">
          <a:xfrm>
            <a:off x="5658870" y="2572027"/>
            <a:ext cx="2945380" cy="602087"/>
          </a:xfrm>
          <a:prstGeom prst="wedgeRectCallout">
            <a:avLst>
              <a:gd name="adj1" fmla="val -77542"/>
              <a:gd name="adj2" fmla="val 67351"/>
            </a:avLst>
          </a:prstGeom>
          <a:solidFill>
            <a:srgbClr val="FDEADA">
              <a:alpha val="6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rtlCol="0" anchor="t" anchorCtr="0">
            <a:noAutofit/>
          </a:bodyPr>
          <a:lstStyle/>
          <a:p>
            <a:pPr lvl="0" algn="l"/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LAN2 is for SVP maintenance for CE and user (for Initial Startup Tool (IST)).</a:t>
            </a:r>
            <a:endParaRPr lang="ja-JP" altLang="ja-JP" sz="1400" dirty="0" smtClean="0">
              <a:solidFill>
                <a:schemeClr val="tx1"/>
              </a:solidFill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30" name="Text Box 7"/>
          <p:cNvSpPr txBox="1">
            <a:spLocks noChangeArrowheads="1"/>
          </p:cNvSpPr>
          <p:nvPr/>
        </p:nvSpPr>
        <p:spPr bwMode="auto">
          <a:xfrm>
            <a:off x="3604169" y="1532959"/>
            <a:ext cx="1842284" cy="15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NIC0 (192.168.0.200)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89" name="AutoShape 22"/>
          <p:cNvCxnSpPr>
            <a:cxnSpLocks noChangeShapeType="1"/>
          </p:cNvCxnSpPr>
          <p:nvPr/>
        </p:nvCxnSpPr>
        <p:spPr bwMode="auto">
          <a:xfrm flipV="1">
            <a:off x="7496848" y="1670409"/>
            <a:ext cx="0" cy="227615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88" name="Rectangle 4"/>
          <p:cNvSpPr>
            <a:spLocks noChangeArrowheads="1"/>
          </p:cNvSpPr>
          <p:nvPr/>
        </p:nvSpPr>
        <p:spPr bwMode="auto">
          <a:xfrm>
            <a:off x="7421952" y="1571353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445567" y="741405"/>
            <a:ext cx="25738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>
              <a:buBlip>
                <a:blip r:embed="rId10"/>
              </a:buBlip>
            </a:pPr>
            <a:r>
              <a:rPr lang="en-US" altLang="ja-JP" sz="20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Network diagram</a:t>
            </a:r>
          </a:p>
        </p:txBody>
      </p:sp>
      <p:sp>
        <p:nvSpPr>
          <p:cNvPr id="81" name="テキスト ボックス 80"/>
          <p:cNvSpPr txBox="1"/>
          <p:nvPr/>
        </p:nvSpPr>
        <p:spPr>
          <a:xfrm>
            <a:off x="5005725" y="450490"/>
            <a:ext cx="2296169" cy="335648"/>
          </a:xfrm>
          <a:prstGeom prst="rect">
            <a:avLst/>
          </a:prstGeom>
          <a:solidFill>
            <a:srgbClr val="FCD5B5">
              <a:alpha val="60000"/>
            </a:srgb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ja-JP" sz="2000" b="1" dirty="0" smtClean="0">
                <a:solidFill>
                  <a:srgbClr val="FF0000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PREP Environment</a:t>
            </a:r>
          </a:p>
        </p:txBody>
      </p:sp>
    </p:spTree>
    <p:extLst>
      <p:ext uri="{BB962C8B-B14F-4D97-AF65-F5344CB8AC3E}">
        <p14:creationId xmlns:p14="http://schemas.microsoft.com/office/powerpoint/2010/main" val="73878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6386995" y="2554428"/>
            <a:ext cx="1769746" cy="95583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2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SVP=</a:t>
            </a:r>
            <a:r>
              <a:rPr lang="en-US" altLang="ja-JP" sz="1200" dirty="0" err="1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Supermicro</a:t>
            </a:r>
            <a:r>
              <a:rPr lang="en-US" altLang="ja-JP" sz="12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</a:t>
            </a:r>
            <a:r>
              <a:rPr kumimoji="1" lang="en-US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(</a:t>
            </a:r>
            <a:r>
              <a:rPr kumimoji="1" lang="en-US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Win OS)</a:t>
            </a:r>
            <a:endParaRPr kumimoji="1" lang="ja-JP" altLang="ja-JP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6377152" y="2063415"/>
            <a:ext cx="1842284" cy="15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NIC0 (192.168.0.200)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1046" name="AutoShape 22"/>
          <p:cNvCxnSpPr>
            <a:cxnSpLocks noChangeShapeType="1"/>
          </p:cNvCxnSpPr>
          <p:nvPr/>
        </p:nvCxnSpPr>
        <p:spPr bwMode="auto">
          <a:xfrm flipV="1">
            <a:off x="4633444" y="2342973"/>
            <a:ext cx="3903493" cy="0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6662417" y="2956781"/>
            <a:ext cx="1165393" cy="54682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803700" y="3348103"/>
            <a:ext cx="732010" cy="162878"/>
          </a:xfrm>
          <a:prstGeom prst="rect">
            <a:avLst/>
          </a:prstGeom>
          <a:solidFill>
            <a:srgbClr val="FFCC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896265" y="3412398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37" name="Text Box 13"/>
          <p:cNvSpPr txBox="1">
            <a:spLocks noChangeArrowheads="1"/>
          </p:cNvSpPr>
          <p:nvPr/>
        </p:nvSpPr>
        <p:spPr bwMode="auto">
          <a:xfrm>
            <a:off x="6713068" y="2937339"/>
            <a:ext cx="1066948" cy="354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Bridge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(192.168.0.15)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7094385" y="3412398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7292505" y="3412398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37" name="Rectangle 4"/>
          <p:cNvSpPr>
            <a:spLocks noChangeArrowheads="1"/>
          </p:cNvSpPr>
          <p:nvPr/>
        </p:nvSpPr>
        <p:spPr bwMode="auto">
          <a:xfrm>
            <a:off x="7623975" y="3412398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38" name="Text Box 17"/>
          <p:cNvSpPr txBox="1">
            <a:spLocks noChangeArrowheads="1"/>
          </p:cNvSpPr>
          <p:nvPr/>
        </p:nvSpPr>
        <p:spPr bwMode="auto">
          <a:xfrm>
            <a:off x="6656707" y="2728180"/>
            <a:ext cx="120396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On-board</a:t>
            </a:r>
            <a:r>
              <a:rPr kumimoji="1" lang="en-US" altLang="ja-JP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NIC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pic>
        <p:nvPicPr>
          <p:cNvPr id="41" name="図 40" descr="RS210a.jpg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5722978" y="1870429"/>
            <a:ext cx="1240404" cy="256430"/>
          </a:xfrm>
          <a:prstGeom prst="rect">
            <a:avLst/>
          </a:prstGeom>
        </p:spPr>
      </p:pic>
      <p:sp>
        <p:nvSpPr>
          <p:cNvPr id="53" name="Rectangle 4"/>
          <p:cNvSpPr>
            <a:spLocks noChangeArrowheads="1"/>
          </p:cNvSpPr>
          <p:nvPr/>
        </p:nvSpPr>
        <p:spPr bwMode="auto">
          <a:xfrm>
            <a:off x="6862614" y="4123672"/>
            <a:ext cx="1616129" cy="781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1056" name="Text Box 32"/>
          <p:cNvSpPr txBox="1">
            <a:spLocks noChangeArrowheads="1"/>
          </p:cNvSpPr>
          <p:nvPr/>
        </p:nvSpPr>
        <p:spPr bwMode="auto">
          <a:xfrm>
            <a:off x="5245933" y="1735602"/>
            <a:ext cx="2166938" cy="153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User's mgmt server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64" name="Text Box 32"/>
          <p:cNvSpPr txBox="1">
            <a:spLocks noChangeArrowheads="1"/>
          </p:cNvSpPr>
          <p:nvPr/>
        </p:nvSpPr>
        <p:spPr bwMode="auto">
          <a:xfrm>
            <a:off x="4549695" y="2164316"/>
            <a:ext cx="1713287" cy="224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User's </a:t>
            </a: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mgmt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network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cxnSp>
        <p:nvCxnSpPr>
          <p:cNvPr id="65" name="AutoShape 22"/>
          <p:cNvCxnSpPr>
            <a:cxnSpLocks noChangeShapeType="1"/>
          </p:cNvCxnSpPr>
          <p:nvPr/>
        </p:nvCxnSpPr>
        <p:spPr bwMode="auto">
          <a:xfrm flipV="1">
            <a:off x="6319651" y="2178844"/>
            <a:ext cx="0" cy="165522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1057" name="Freeform 33"/>
          <p:cNvSpPr>
            <a:spLocks/>
          </p:cNvSpPr>
          <p:nvPr/>
        </p:nvSpPr>
        <p:spPr bwMode="auto">
          <a:xfrm>
            <a:off x="5810105" y="2350300"/>
            <a:ext cx="1149522" cy="134712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187"/>
              </a:cxn>
              <a:cxn ang="0">
                <a:pos x="1140" y="2187"/>
              </a:cxn>
              <a:cxn ang="0">
                <a:pos x="1142" y="1802"/>
              </a:cxn>
            </a:cxnLst>
            <a:rect l="0" t="0" r="r" b="b"/>
            <a:pathLst>
              <a:path w="1142" h="2187">
                <a:moveTo>
                  <a:pt x="0" y="0"/>
                </a:moveTo>
                <a:lnTo>
                  <a:pt x="0" y="2187"/>
                </a:lnTo>
                <a:lnTo>
                  <a:pt x="1140" y="2187"/>
                </a:lnTo>
                <a:lnTo>
                  <a:pt x="1142" y="1802"/>
                </a:lnTo>
              </a:path>
            </a:pathLst>
          </a:custGeom>
          <a:noFill/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68" name="AutoShape 2"/>
          <p:cNvSpPr>
            <a:spLocks noChangeArrowheads="1"/>
          </p:cNvSpPr>
          <p:nvPr/>
        </p:nvSpPr>
        <p:spPr bwMode="auto">
          <a:xfrm>
            <a:off x="6971698" y="4152888"/>
            <a:ext cx="636478" cy="6858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CTL1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8" name="Rectangle 4"/>
          <p:cNvSpPr>
            <a:spLocks noChangeArrowheads="1"/>
          </p:cNvSpPr>
          <p:nvPr/>
        </p:nvSpPr>
        <p:spPr bwMode="auto">
          <a:xfrm>
            <a:off x="7096654" y="4074600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78" name="Rectangle 4"/>
          <p:cNvSpPr>
            <a:spLocks noChangeArrowheads="1"/>
          </p:cNvSpPr>
          <p:nvPr/>
        </p:nvSpPr>
        <p:spPr bwMode="auto">
          <a:xfrm>
            <a:off x="7350151" y="4074600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cxnSp>
        <p:nvCxnSpPr>
          <p:cNvPr id="80" name="AutoShape 22"/>
          <p:cNvCxnSpPr>
            <a:cxnSpLocks noChangeShapeType="1"/>
          </p:cNvCxnSpPr>
          <p:nvPr/>
        </p:nvCxnSpPr>
        <p:spPr bwMode="auto">
          <a:xfrm flipH="1" flipV="1">
            <a:off x="7159121" y="3467872"/>
            <a:ext cx="0" cy="603347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82" name="AutoShape 2"/>
          <p:cNvSpPr>
            <a:spLocks noChangeArrowheads="1"/>
          </p:cNvSpPr>
          <p:nvPr/>
        </p:nvSpPr>
        <p:spPr bwMode="auto">
          <a:xfrm>
            <a:off x="7748938" y="4152888"/>
            <a:ext cx="636478" cy="6858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74295" tIns="8890" rIns="74295" bIns="889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CTL2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83" name="Rectangle 4"/>
          <p:cNvSpPr>
            <a:spLocks noChangeArrowheads="1"/>
          </p:cNvSpPr>
          <p:nvPr/>
        </p:nvSpPr>
        <p:spPr bwMode="auto">
          <a:xfrm>
            <a:off x="7873894" y="4074600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84" name="Rectangle 4"/>
          <p:cNvSpPr>
            <a:spLocks noChangeArrowheads="1"/>
          </p:cNvSpPr>
          <p:nvPr/>
        </p:nvSpPr>
        <p:spPr bwMode="auto">
          <a:xfrm>
            <a:off x="8127391" y="4074600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sp>
        <p:nvSpPr>
          <p:cNvPr id="85" name="Freeform 33"/>
          <p:cNvSpPr>
            <a:spLocks/>
          </p:cNvSpPr>
          <p:nvPr/>
        </p:nvSpPr>
        <p:spPr bwMode="auto">
          <a:xfrm flipH="1">
            <a:off x="7357910" y="3467041"/>
            <a:ext cx="588010" cy="609731"/>
          </a:xfrm>
          <a:custGeom>
            <a:avLst/>
            <a:gdLst>
              <a:gd name="connsiteX0" fmla="*/ 0 w 10000"/>
              <a:gd name="connsiteY0" fmla="*/ 3459 h 3459"/>
              <a:gd name="connsiteX1" fmla="*/ 0 w 10000"/>
              <a:gd name="connsiteY1" fmla="*/ 1760 h 3459"/>
              <a:gd name="connsiteX2" fmla="*/ 9982 w 10000"/>
              <a:gd name="connsiteY2" fmla="*/ 1760 h 3459"/>
              <a:gd name="connsiteX3" fmla="*/ 10000 w 10000"/>
              <a:gd name="connsiteY3" fmla="*/ 0 h 3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3459">
                <a:moveTo>
                  <a:pt x="0" y="3459"/>
                </a:moveTo>
                <a:lnTo>
                  <a:pt x="0" y="1760"/>
                </a:lnTo>
                <a:lnTo>
                  <a:pt x="9982" y="1760"/>
                </a:lnTo>
                <a:cubicBezTo>
                  <a:pt x="9988" y="1173"/>
                  <a:pt x="9994" y="587"/>
                  <a:pt x="10000" y="0"/>
                </a:cubicBezTo>
              </a:path>
            </a:pathLst>
          </a:custGeom>
          <a:noFill/>
          <a:ln w="25400">
            <a:solidFill>
              <a:srgbClr val="00B05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cxnSp>
        <p:nvCxnSpPr>
          <p:cNvPr id="86" name="AutoShape 22"/>
          <p:cNvCxnSpPr>
            <a:cxnSpLocks noChangeShapeType="1"/>
          </p:cNvCxnSpPr>
          <p:nvPr/>
        </p:nvCxnSpPr>
        <p:spPr bwMode="auto">
          <a:xfrm flipV="1">
            <a:off x="6957544" y="3467041"/>
            <a:ext cx="406717" cy="0"/>
          </a:xfrm>
          <a:prstGeom prst="straightConnector1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</p:spPr>
      </p:cxnSp>
      <p:sp>
        <p:nvSpPr>
          <p:cNvPr id="90" name="Text Box 7"/>
          <p:cNvSpPr txBox="1">
            <a:spLocks noChangeArrowheads="1"/>
          </p:cNvSpPr>
          <p:nvPr/>
        </p:nvSpPr>
        <p:spPr bwMode="auto">
          <a:xfrm>
            <a:off x="4560930" y="2344709"/>
            <a:ext cx="1249377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192.168.0.xxx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1" name="Text Box 7"/>
          <p:cNvSpPr txBox="1">
            <a:spLocks noChangeArrowheads="1"/>
          </p:cNvSpPr>
          <p:nvPr/>
        </p:nvSpPr>
        <p:spPr bwMode="auto">
          <a:xfrm>
            <a:off x="5394037" y="3914353"/>
            <a:ext cx="1769172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mgmt:</a:t>
            </a:r>
            <a:r>
              <a:rPr kumimoji="1" lang="en-US" altLang="ja-JP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</a:t>
            </a: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192.168.0.16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4" name="Text Box 7"/>
          <p:cNvSpPr txBox="1">
            <a:spLocks noChangeArrowheads="1"/>
          </p:cNvSpPr>
          <p:nvPr/>
        </p:nvSpPr>
        <p:spPr bwMode="auto">
          <a:xfrm>
            <a:off x="6538116" y="3506543"/>
            <a:ext cx="434181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</a:t>
            </a:r>
            <a:r>
              <a:rPr kumimoji="1" lang="en-US" altLang="ja-JP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5" name="Text Box 7"/>
          <p:cNvSpPr txBox="1">
            <a:spLocks noChangeArrowheads="1"/>
          </p:cNvSpPr>
          <p:nvPr/>
        </p:nvSpPr>
        <p:spPr bwMode="auto">
          <a:xfrm>
            <a:off x="6977196" y="3506543"/>
            <a:ext cx="255451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3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6" name="Text Box 7"/>
          <p:cNvSpPr txBox="1">
            <a:spLocks noChangeArrowheads="1"/>
          </p:cNvSpPr>
          <p:nvPr/>
        </p:nvSpPr>
        <p:spPr bwMode="auto">
          <a:xfrm>
            <a:off x="7180396" y="3506543"/>
            <a:ext cx="255451" cy="152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4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7" name="Text Box 7"/>
          <p:cNvSpPr txBox="1">
            <a:spLocks noChangeArrowheads="1"/>
          </p:cNvSpPr>
          <p:nvPr/>
        </p:nvSpPr>
        <p:spPr bwMode="auto">
          <a:xfrm>
            <a:off x="7543143" y="3506542"/>
            <a:ext cx="1178741" cy="252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0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LAN2 for SVP maintenance </a:t>
            </a:r>
            <a:endParaRPr kumimoji="1" lang="ja-JP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98" name="Text Box 7"/>
          <p:cNvSpPr txBox="1">
            <a:spLocks noChangeArrowheads="1"/>
          </p:cNvSpPr>
          <p:nvPr/>
        </p:nvSpPr>
        <p:spPr bwMode="auto">
          <a:xfrm>
            <a:off x="7811129" y="3342132"/>
            <a:ext cx="1004933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10.0.0.100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1" name="タイトル 11"/>
          <p:cNvSpPr>
            <a:spLocks noGrp="1"/>
          </p:cNvSpPr>
          <p:nvPr>
            <p:ph type="title"/>
          </p:nvPr>
        </p:nvSpPr>
        <p:spPr>
          <a:xfrm>
            <a:off x="264160" y="-30707"/>
            <a:ext cx="7051040" cy="732441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</a:pPr>
            <a:r>
              <a:rPr lang="en-US" altLang="ja-JP" sz="2000" b="0" kern="1200" dirty="0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Network configuration - Bridge setting on </a:t>
            </a:r>
            <a:r>
              <a:rPr lang="en-US" altLang="ja-JP" sz="2000" b="0" kern="1200" dirty="0" err="1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SuperMicro</a:t>
            </a:r>
            <a:r>
              <a:rPr lang="en-US" altLang="ja-JP" sz="2000" b="0" kern="1200" dirty="0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 SVP </a:t>
            </a:r>
            <a:endParaRPr lang="en-US" altLang="ja-JP" sz="2000" b="0" kern="1200" dirty="0">
              <a:solidFill>
                <a:prstClr val="black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  <p:sp>
        <p:nvSpPr>
          <p:cNvPr id="66" name="スライド番号プレースホルダ 6"/>
          <p:cNvSpPr>
            <a:spLocks noGrp="1"/>
          </p:cNvSpPr>
          <p:nvPr>
            <p:ph type="sldNum" sz="quarter" idx="4294967295"/>
          </p:nvPr>
        </p:nvSpPr>
        <p:spPr>
          <a:xfrm>
            <a:off x="8655050" y="4908550"/>
            <a:ext cx="4889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1EE0AF-9E8B-44E5-ABA7-D57A883E94BD}" type="slidenum">
              <a:rPr lang="en-US" altLang="ja-JP" smtClean="0"/>
              <a:pPr>
                <a:defRPr/>
              </a:pPr>
              <a:t>5</a:t>
            </a:fld>
            <a:endParaRPr lang="en-US" altLang="ja-JP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445567" y="825226"/>
            <a:ext cx="84317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 algn="l">
              <a:buBlip>
                <a:blip r:embed="rId4"/>
              </a:buBlip>
            </a:pPr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Network bridge</a:t>
            </a:r>
          </a:p>
          <a:p>
            <a:pPr algn="l"/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 network bridge on SVP acts as a switching hub. This </a:t>
            </a:r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bridge </a:t>
            </a:r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consisting of on-board NICs can be configured by "Bridge Connections" setting </a:t>
            </a:r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in existing functions of</a:t>
            </a:r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Windows OS (No external switching hub </a:t>
            </a:r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is necessary)</a:t>
            </a:r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n-US" altLang="ja-JP" sz="1600" dirty="0" smtClean="0">
              <a:solidFill>
                <a:schemeClr val="tx1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445177" y="1832165"/>
            <a:ext cx="411719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 algn="l">
              <a:buBlip>
                <a:blip r:embed="rId4"/>
              </a:buBlip>
            </a:pPr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Setup procedure of network bridge</a:t>
            </a:r>
          </a:p>
          <a:p>
            <a:pPr marL="266700" indent="-266700" algn="l"/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1) Select three NICs at the same time, right click, and select “Bridge Connections”.</a:t>
            </a:r>
          </a:p>
          <a:p>
            <a:pPr marL="266700" indent="-266700" algn="l"/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2) A new instance of network bridge appears.</a:t>
            </a:r>
          </a:p>
          <a:p>
            <a:pPr marL="266700" indent="-266700" algn="l"/>
            <a:r>
              <a:rPr lang="en-US" altLang="ja-JP" sz="1600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3) Set a new IP address to the network bridge (192.168.0.15).</a:t>
            </a:r>
          </a:p>
          <a:p>
            <a:pPr algn="l"/>
            <a:endParaRPr lang="en-US" altLang="ja-JP" sz="1600" dirty="0" smtClean="0">
              <a:solidFill>
                <a:schemeClr val="tx1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  <a:p>
            <a:pPr algn="l"/>
            <a:endParaRPr lang="en-US" altLang="ja-JP" sz="1600" dirty="0" smtClean="0">
              <a:solidFill>
                <a:schemeClr val="tx1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  <p:sp>
        <p:nvSpPr>
          <p:cNvPr id="63" name="Text Box 7"/>
          <p:cNvSpPr txBox="1">
            <a:spLocks noChangeArrowheads="1"/>
          </p:cNvSpPr>
          <p:nvPr/>
        </p:nvSpPr>
        <p:spPr bwMode="auto">
          <a:xfrm>
            <a:off x="7456975" y="3914353"/>
            <a:ext cx="513031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50" charset="-128"/>
                <a:cs typeface="Calibri" pitchFamily="34" charset="0"/>
              </a:rPr>
              <a:t>.17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ＭＳ Ｐゴシック" pitchFamily="50" charset="-128"/>
              <a:cs typeface="Calibri" pitchFamily="34" charset="0"/>
            </a:endParaRPr>
          </a:p>
        </p:txBody>
      </p:sp>
      <p:sp>
        <p:nvSpPr>
          <p:cNvPr id="69" name="Text Box 7"/>
          <p:cNvSpPr txBox="1">
            <a:spLocks noChangeArrowheads="1"/>
          </p:cNvSpPr>
          <p:nvPr/>
        </p:nvSpPr>
        <p:spPr bwMode="auto">
          <a:xfrm>
            <a:off x="5713096" y="4749903"/>
            <a:ext cx="1259205" cy="19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HM800 DKC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59" name="Rectangle 4"/>
          <p:cNvSpPr>
            <a:spLocks noChangeArrowheads="1"/>
          </p:cNvSpPr>
          <p:nvPr/>
        </p:nvSpPr>
        <p:spPr bwMode="auto">
          <a:xfrm>
            <a:off x="6244755" y="2096276"/>
            <a:ext cx="134938" cy="9882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sz="1400" dirty="0"/>
          </a:p>
        </p:txBody>
      </p:sp>
      <p:pic>
        <p:nvPicPr>
          <p:cNvPr id="44" name="図 43" descr="04.jpg"/>
          <p:cNvPicPr>
            <a:picLocks noChangeAspect="1"/>
          </p:cNvPicPr>
          <p:nvPr/>
        </p:nvPicPr>
        <p:blipFill>
          <a:blip r:embed="rId5" cstate="print"/>
          <a:srcRect l="15832" t="14538" r="13252" b="35336"/>
          <a:stretch>
            <a:fillRect/>
          </a:stretch>
        </p:blipFill>
        <p:spPr>
          <a:xfrm>
            <a:off x="711914" y="3355499"/>
            <a:ext cx="3950231" cy="1394404"/>
          </a:xfrm>
          <a:prstGeom prst="rect">
            <a:avLst/>
          </a:prstGeom>
        </p:spPr>
      </p:pic>
      <p:sp>
        <p:nvSpPr>
          <p:cNvPr id="43" name="テキスト ボックス 80"/>
          <p:cNvSpPr txBox="1"/>
          <p:nvPr/>
        </p:nvSpPr>
        <p:spPr>
          <a:xfrm>
            <a:off x="4937145" y="488590"/>
            <a:ext cx="2296169" cy="335648"/>
          </a:xfrm>
          <a:prstGeom prst="rect">
            <a:avLst/>
          </a:prstGeom>
          <a:solidFill>
            <a:srgbClr val="FCD5B5">
              <a:alpha val="60000"/>
            </a:srgb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ja-JP" sz="2000" b="1" dirty="0" smtClean="0">
                <a:solidFill>
                  <a:srgbClr val="FF0000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PREP Environment</a:t>
            </a:r>
          </a:p>
        </p:txBody>
      </p:sp>
    </p:spTree>
    <p:extLst>
      <p:ext uri="{BB962C8B-B14F-4D97-AF65-F5344CB8AC3E}">
        <p14:creationId xmlns:p14="http://schemas.microsoft.com/office/powerpoint/2010/main" val="335652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無題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40524" y="2403430"/>
            <a:ext cx="6918598" cy="1296701"/>
          </a:xfrm>
          <a:prstGeom prst="rect">
            <a:avLst/>
          </a:prstGeom>
        </p:spPr>
      </p:pic>
      <p:sp>
        <p:nvSpPr>
          <p:cNvPr id="71" name="タイトル 11"/>
          <p:cNvSpPr>
            <a:spLocks noGrp="1"/>
          </p:cNvSpPr>
          <p:nvPr>
            <p:ph type="title"/>
          </p:nvPr>
        </p:nvSpPr>
        <p:spPr>
          <a:xfrm>
            <a:off x="264160" y="-53567"/>
            <a:ext cx="7051040" cy="732441"/>
          </a:xfrm>
        </p:spPr>
        <p:txBody>
          <a:bodyPr/>
          <a:lstStyle/>
          <a:p>
            <a:pPr marL="457200" indent="-457200" eaLnBrk="1" hangingPunct="1">
              <a:lnSpc>
                <a:spcPct val="100000"/>
              </a:lnSpc>
            </a:pPr>
            <a:r>
              <a:rPr lang="en-US" altLang="ja-JP" sz="2000" b="0" kern="1200" dirty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Network configuration - </a:t>
            </a:r>
            <a:r>
              <a:rPr lang="en-US" altLang="ja-JP" sz="2000" b="0" kern="1200" dirty="0" smtClean="0">
                <a:solidFill>
                  <a:prstClr val="black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Physical LAN port assignment</a:t>
            </a:r>
            <a:endParaRPr lang="en-US" altLang="ja-JP" sz="2000" b="0" kern="1200" dirty="0">
              <a:solidFill>
                <a:prstClr val="black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4294967295"/>
          </p:nvPr>
        </p:nvSpPr>
        <p:spPr>
          <a:xfrm>
            <a:off x="8655050" y="4908550"/>
            <a:ext cx="4889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01EE0AF-9E8B-44E5-ABA7-D57A883E94BD}" type="slidenum">
              <a:rPr lang="en-US" altLang="ja-JP" smtClean="0"/>
              <a:pPr>
                <a:defRPr/>
              </a:pPr>
              <a:t>6</a:t>
            </a:fld>
            <a:endParaRPr lang="en-US" altLang="ja-JP" dirty="0"/>
          </a:p>
        </p:txBody>
      </p:sp>
      <p:sp>
        <p:nvSpPr>
          <p:cNvPr id="62" name="Text Box 7"/>
          <p:cNvSpPr txBox="1">
            <a:spLocks noChangeArrowheads="1"/>
          </p:cNvSpPr>
          <p:nvPr/>
        </p:nvSpPr>
        <p:spPr bwMode="auto">
          <a:xfrm>
            <a:off x="4245640" y="2800155"/>
            <a:ext cx="733916" cy="23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800" b="1" dirty="0" smtClean="0">
                <a:solidFill>
                  <a:schemeClr val="bg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LAN3</a:t>
            </a:r>
            <a:endParaRPr kumimoji="1" lang="ja-JP" altLang="ja-JP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66" name="Text Box 7"/>
          <p:cNvSpPr txBox="1">
            <a:spLocks noChangeArrowheads="1"/>
          </p:cNvSpPr>
          <p:nvPr/>
        </p:nvSpPr>
        <p:spPr bwMode="auto">
          <a:xfrm>
            <a:off x="4245640" y="3223584"/>
            <a:ext cx="733916" cy="23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800" b="1" dirty="0" smtClean="0">
                <a:solidFill>
                  <a:schemeClr val="bg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LAN1</a:t>
            </a:r>
            <a:endParaRPr kumimoji="1" lang="ja-JP" altLang="ja-JP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67" name="Text Box 7"/>
          <p:cNvSpPr txBox="1">
            <a:spLocks noChangeArrowheads="1"/>
          </p:cNvSpPr>
          <p:nvPr/>
        </p:nvSpPr>
        <p:spPr bwMode="auto">
          <a:xfrm>
            <a:off x="5096540" y="2800155"/>
            <a:ext cx="733916" cy="23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800" b="1" dirty="0" smtClean="0">
                <a:solidFill>
                  <a:schemeClr val="bg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LAN4</a:t>
            </a:r>
            <a:endParaRPr kumimoji="1" lang="ja-JP" altLang="ja-JP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70" name="Text Box 7"/>
          <p:cNvSpPr txBox="1">
            <a:spLocks noChangeArrowheads="1"/>
          </p:cNvSpPr>
          <p:nvPr/>
        </p:nvSpPr>
        <p:spPr bwMode="auto">
          <a:xfrm>
            <a:off x="5096540" y="3223584"/>
            <a:ext cx="733916" cy="23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1800" b="1" dirty="0" smtClean="0">
                <a:solidFill>
                  <a:schemeClr val="bg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LAN2</a:t>
            </a:r>
            <a:endParaRPr kumimoji="1" lang="ja-JP" altLang="ja-JP" sz="18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8407" y="985245"/>
            <a:ext cx="84793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 algn="l">
              <a:buBlip>
                <a:blip r:embed="rId4"/>
              </a:buBlip>
            </a:pPr>
            <a:r>
              <a:rPr lang="en-US" altLang="ja-JP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Rear I/O panel layout of </a:t>
            </a:r>
            <a:r>
              <a:rPr lang="en-US" altLang="ja-JP" dirty="0" err="1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Supermicro</a:t>
            </a:r>
            <a:r>
              <a:rPr lang="en-US" altLang="ja-JP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 SVP</a:t>
            </a:r>
            <a:endParaRPr lang="en-US" altLang="ja-JP" dirty="0" smtClean="0">
              <a:solidFill>
                <a:schemeClr val="tx1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  <a:p>
            <a:pPr marL="355600" indent="-355600" algn="l">
              <a:buFont typeface="Wingdings" pitchFamily="2" charset="2"/>
              <a:buChar char="ü"/>
            </a:pPr>
            <a:r>
              <a:rPr lang="en-US" altLang="ja-JP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The figure below shows the physical LAN port assignment</a:t>
            </a:r>
            <a:r>
              <a:rPr lang="en-US" altLang="ja-JP" dirty="0" smtClean="0">
                <a:solidFill>
                  <a:schemeClr val="tx1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.</a:t>
            </a:r>
            <a:endParaRPr lang="en-US" altLang="ja-JP" dirty="0" smtClean="0">
              <a:solidFill>
                <a:schemeClr val="tx1"/>
              </a:solidFill>
              <a:latin typeface="Calibri" pitchFamily="34" charset="0"/>
              <a:ea typeface="Meiryo UI" pitchFamily="50" charset="-128"/>
              <a:cs typeface="Calibri" pitchFamily="34" charset="0"/>
            </a:endParaRPr>
          </a:p>
        </p:txBody>
      </p:sp>
      <p:sp>
        <p:nvSpPr>
          <p:cNvPr id="13" name="フリーフォーム 12"/>
          <p:cNvSpPr/>
          <p:nvPr/>
        </p:nvSpPr>
        <p:spPr bwMode="auto">
          <a:xfrm flipH="1">
            <a:off x="4582102" y="2235994"/>
            <a:ext cx="2105026" cy="552764"/>
          </a:xfrm>
          <a:custGeom>
            <a:avLst/>
            <a:gdLst>
              <a:gd name="connsiteX0" fmla="*/ 809625 w 809625"/>
              <a:gd name="connsiteY0" fmla="*/ 400050 h 400050"/>
              <a:gd name="connsiteX1" fmla="*/ 809625 w 809625"/>
              <a:gd name="connsiteY1" fmla="*/ 0 h 400050"/>
              <a:gd name="connsiteX2" fmla="*/ 0 w 809625"/>
              <a:gd name="connsiteY2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9625" h="400050">
                <a:moveTo>
                  <a:pt x="809625" y="400050"/>
                </a:moveTo>
                <a:lnTo>
                  <a:pt x="809625" y="0"/>
                </a:lnTo>
                <a:lnTo>
                  <a:pt x="0" y="0"/>
                </a:ln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4" name="フリーフォーム 13"/>
          <p:cNvSpPr/>
          <p:nvPr/>
        </p:nvSpPr>
        <p:spPr bwMode="auto">
          <a:xfrm flipH="1">
            <a:off x="5467927" y="2407444"/>
            <a:ext cx="1219201" cy="381313"/>
          </a:xfrm>
          <a:custGeom>
            <a:avLst/>
            <a:gdLst>
              <a:gd name="connsiteX0" fmla="*/ 809625 w 809625"/>
              <a:gd name="connsiteY0" fmla="*/ 400050 h 400050"/>
              <a:gd name="connsiteX1" fmla="*/ 809625 w 809625"/>
              <a:gd name="connsiteY1" fmla="*/ 0 h 400050"/>
              <a:gd name="connsiteX2" fmla="*/ 0 w 809625"/>
              <a:gd name="connsiteY2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9625" h="400050">
                <a:moveTo>
                  <a:pt x="809625" y="400050"/>
                </a:moveTo>
                <a:lnTo>
                  <a:pt x="809625" y="0"/>
                </a:lnTo>
                <a:lnTo>
                  <a:pt x="0" y="0"/>
                </a:ln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6711105" y="2137548"/>
            <a:ext cx="1786351" cy="19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TO: HM800</a:t>
            </a:r>
            <a:r>
              <a:rPr kumimoji="1" lang="en-US" altLang="ja-JP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DKC CTL1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6711106" y="2330429"/>
            <a:ext cx="1795586" cy="19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TO: HM800</a:t>
            </a:r>
            <a:r>
              <a:rPr kumimoji="1" lang="en-US" altLang="ja-JP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DKC CTL2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8" name="四角形吹き出し 17"/>
          <p:cNvSpPr/>
          <p:nvPr/>
        </p:nvSpPr>
        <p:spPr bwMode="auto">
          <a:xfrm>
            <a:off x="738910" y="2486025"/>
            <a:ext cx="1634837" cy="409575"/>
          </a:xfrm>
          <a:prstGeom prst="wedgeRectCallout">
            <a:avLst>
              <a:gd name="adj1" fmla="val 71590"/>
              <a:gd name="adj2" fmla="val 21203"/>
            </a:avLst>
          </a:prstGeom>
          <a:solidFill>
            <a:srgbClr val="D9D9D9">
              <a:alpha val="6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rtlCol="0" anchor="t" anchorCtr="0">
            <a:noAutofit/>
          </a:bodyPr>
          <a:lstStyle/>
          <a:p>
            <a:pPr lvl="0"/>
            <a:r>
              <a:rPr lang="en-US" altLang="ja-JP" sz="1200" dirty="0" smtClean="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  <a:t>IPMI port</a:t>
            </a:r>
          </a:p>
          <a:p>
            <a:pPr lvl="0"/>
            <a:r>
              <a:rPr lang="en-US" altLang="ja-JP" sz="1200" dirty="0" smtClean="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ＭＳ Ｐゴシック" pitchFamily="50" charset="-128"/>
              </a:rPr>
              <a:t>(not supported)</a:t>
            </a:r>
            <a:endParaRPr lang="ja-JP" altLang="ja-JP" sz="1200" dirty="0" smtClean="0">
              <a:solidFill>
                <a:schemeClr val="tx1"/>
              </a:solidFill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19" name="フリーフォーム 18"/>
          <p:cNvSpPr/>
          <p:nvPr/>
        </p:nvSpPr>
        <p:spPr bwMode="auto">
          <a:xfrm flipV="1">
            <a:off x="3134304" y="3460270"/>
            <a:ext cx="1447799" cy="421482"/>
          </a:xfrm>
          <a:custGeom>
            <a:avLst/>
            <a:gdLst>
              <a:gd name="connsiteX0" fmla="*/ 809625 w 809625"/>
              <a:gd name="connsiteY0" fmla="*/ 400050 h 400050"/>
              <a:gd name="connsiteX1" fmla="*/ 809625 w 809625"/>
              <a:gd name="connsiteY1" fmla="*/ 0 h 400050"/>
              <a:gd name="connsiteX2" fmla="*/ 0 w 809625"/>
              <a:gd name="connsiteY2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9625" h="400050">
                <a:moveTo>
                  <a:pt x="809625" y="400050"/>
                </a:moveTo>
                <a:lnTo>
                  <a:pt x="809625" y="0"/>
                </a:lnTo>
                <a:lnTo>
                  <a:pt x="0" y="0"/>
                </a:lnTo>
              </a:path>
            </a:pathLst>
          </a:custGeom>
          <a:noFill/>
          <a:ln w="2540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GPｺﾞｼｯｸE" pitchFamily="50" charset="-128"/>
              <a:ea typeface="HGPｺﾞｼｯｸE" pitchFamily="50" charset="-128"/>
            </a:endParaRPr>
          </a:p>
        </p:txBody>
      </p:sp>
      <p:grpSp>
        <p:nvGrpSpPr>
          <p:cNvPr id="20" name="グループ化 19"/>
          <p:cNvGrpSpPr/>
          <p:nvPr/>
        </p:nvGrpSpPr>
        <p:grpSpPr>
          <a:xfrm>
            <a:off x="2303399" y="3798322"/>
            <a:ext cx="849630" cy="159544"/>
            <a:chOff x="1802130" y="4275455"/>
            <a:chExt cx="849630" cy="212725"/>
          </a:xfrm>
        </p:grpSpPr>
        <p:sp>
          <p:nvSpPr>
            <p:cNvPr id="21" name="円/楕円 20"/>
            <p:cNvSpPr/>
            <p:nvPr/>
          </p:nvSpPr>
          <p:spPr bwMode="auto">
            <a:xfrm>
              <a:off x="1802130" y="4275455"/>
              <a:ext cx="849630" cy="212725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rgbClr val="00B050"/>
              </a:solidFill>
              <a:miter lim="800000"/>
              <a:headEnd/>
              <a:tailEnd/>
            </a:ln>
            <a:effectLst/>
          </p:spPr>
          <p:txBody>
            <a:bodyPr wrap="none" rtlCol="0" anchor="ctr" anchorCtr="0">
              <a:noAutofit/>
            </a:bodyPr>
            <a:lstStyle/>
            <a:p>
              <a:pPr algn="ctr"/>
              <a:endParaRPr kumimoji="1" lang="ja-JP" altLang="en-US" sz="1800" dirty="0" smtClean="0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cxnSp>
          <p:nvCxnSpPr>
            <p:cNvPr id="22" name="直線コネクタ 21"/>
            <p:cNvCxnSpPr>
              <a:stCxn id="21" idx="1"/>
              <a:endCxn id="21" idx="5"/>
            </p:cNvCxnSpPr>
            <p:nvPr/>
          </p:nvCxnSpPr>
          <p:spPr bwMode="auto">
            <a:xfrm>
              <a:off x="1926556" y="4306608"/>
              <a:ext cx="600778" cy="150419"/>
            </a:xfrm>
            <a:prstGeom prst="line">
              <a:avLst/>
            </a:prstGeom>
            <a:noFill/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直線コネクタ 22"/>
            <p:cNvCxnSpPr>
              <a:stCxn id="21" idx="3"/>
              <a:endCxn id="21" idx="7"/>
            </p:cNvCxnSpPr>
            <p:nvPr/>
          </p:nvCxnSpPr>
          <p:spPr bwMode="auto">
            <a:xfrm flipV="1">
              <a:off x="1926556" y="4306608"/>
              <a:ext cx="600778" cy="150419"/>
            </a:xfrm>
            <a:prstGeom prst="line">
              <a:avLst/>
            </a:prstGeom>
            <a:noFill/>
            <a:ln w="2540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3116754" y="3956491"/>
            <a:ext cx="2084280" cy="19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TO: User's mgmt network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6" name="フリーフォーム 25"/>
          <p:cNvSpPr/>
          <p:nvPr/>
        </p:nvSpPr>
        <p:spPr bwMode="auto">
          <a:xfrm flipH="1" flipV="1">
            <a:off x="5471102" y="3460270"/>
            <a:ext cx="1222376" cy="421482"/>
          </a:xfrm>
          <a:custGeom>
            <a:avLst/>
            <a:gdLst>
              <a:gd name="connsiteX0" fmla="*/ 809625 w 809625"/>
              <a:gd name="connsiteY0" fmla="*/ 400050 h 400050"/>
              <a:gd name="connsiteX1" fmla="*/ 809625 w 809625"/>
              <a:gd name="connsiteY1" fmla="*/ 0 h 400050"/>
              <a:gd name="connsiteX2" fmla="*/ 0 w 809625"/>
              <a:gd name="connsiteY2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9625" h="400050">
                <a:moveTo>
                  <a:pt x="809625" y="400050"/>
                </a:moveTo>
                <a:lnTo>
                  <a:pt x="809625" y="0"/>
                </a:lnTo>
                <a:lnTo>
                  <a:pt x="0" y="0"/>
                </a:lnTo>
              </a:path>
            </a:pathLst>
          </a:custGeom>
          <a:noFill/>
          <a:ln w="25400" cap="flat" cmpd="sng" algn="ctr">
            <a:solidFill>
              <a:srgbClr val="FF66FF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26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6711106" y="3792516"/>
            <a:ext cx="1571834" cy="562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TO: MPC</a:t>
            </a:r>
            <a:r>
              <a:rPr lang="en-US" altLang="ja-JP" sz="1400" baseline="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for SVP maintenance and user PC for</a:t>
            </a:r>
            <a:r>
              <a:rPr lang="en-US" altLang="ja-JP" sz="1400" dirty="0" smtClean="0">
                <a:solidFill>
                  <a:schemeClr val="tx1"/>
                </a:solidFill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 IST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31" name="フリーフォーム 30"/>
          <p:cNvSpPr/>
          <p:nvPr/>
        </p:nvSpPr>
        <p:spPr bwMode="auto">
          <a:xfrm>
            <a:off x="4114801" y="2507457"/>
            <a:ext cx="1800225" cy="1135856"/>
          </a:xfrm>
          <a:custGeom>
            <a:avLst/>
            <a:gdLst>
              <a:gd name="connsiteX0" fmla="*/ 0 w 1800225"/>
              <a:gd name="connsiteY0" fmla="*/ 9525 h 1514475"/>
              <a:gd name="connsiteX1" fmla="*/ 0 w 1800225"/>
              <a:gd name="connsiteY1" fmla="*/ 1514475 h 1514475"/>
              <a:gd name="connsiteX2" fmla="*/ 923925 w 1800225"/>
              <a:gd name="connsiteY2" fmla="*/ 1514475 h 1514475"/>
              <a:gd name="connsiteX3" fmla="*/ 923925 w 1800225"/>
              <a:gd name="connsiteY3" fmla="*/ 819150 h 1514475"/>
              <a:gd name="connsiteX4" fmla="*/ 1800225 w 1800225"/>
              <a:gd name="connsiteY4" fmla="*/ 819150 h 1514475"/>
              <a:gd name="connsiteX5" fmla="*/ 1800225 w 1800225"/>
              <a:gd name="connsiteY5" fmla="*/ 0 h 1514475"/>
              <a:gd name="connsiteX6" fmla="*/ 0 w 1800225"/>
              <a:gd name="connsiteY6" fmla="*/ 9525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0225" h="1514475">
                <a:moveTo>
                  <a:pt x="0" y="9525"/>
                </a:moveTo>
                <a:lnTo>
                  <a:pt x="0" y="1514475"/>
                </a:lnTo>
                <a:lnTo>
                  <a:pt x="923925" y="1514475"/>
                </a:lnTo>
                <a:lnTo>
                  <a:pt x="923925" y="819150"/>
                </a:lnTo>
                <a:lnTo>
                  <a:pt x="1800225" y="819150"/>
                </a:lnTo>
                <a:lnTo>
                  <a:pt x="1800225" y="0"/>
                </a:lnTo>
                <a:lnTo>
                  <a:pt x="0" y="9525"/>
                </a:lnTo>
                <a:close/>
              </a:path>
            </a:pathLst>
          </a:custGeom>
          <a:noFill/>
          <a:ln w="9525">
            <a:solidFill>
              <a:srgbClr val="FF0000"/>
            </a:solidFill>
            <a:prstDash val="dash"/>
            <a:miter lim="800000"/>
            <a:headEnd/>
            <a:tailEnd/>
          </a:ln>
          <a:effectLst/>
        </p:spPr>
        <p:txBody>
          <a:bodyPr wrap="none" rtlCol="0" anchor="ctr" anchorCtr="0">
            <a:noAutofit/>
          </a:bodyPr>
          <a:lstStyle/>
          <a:p>
            <a:pPr algn="ctr"/>
            <a:endParaRPr kumimoji="1" lang="ja-JP" altLang="en-US" sz="1800" dirty="0" smtClean="0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32" name="Text Box 7"/>
          <p:cNvSpPr txBox="1">
            <a:spLocks noChangeArrowheads="1"/>
          </p:cNvSpPr>
          <p:nvPr/>
        </p:nvSpPr>
        <p:spPr bwMode="auto">
          <a:xfrm>
            <a:off x="5911007" y="2709047"/>
            <a:ext cx="1585169" cy="31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ja-JP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ＭＳ ゴシック" pitchFamily="49" charset="-128"/>
                <a:cs typeface="ＭＳ Ｐゴシック" pitchFamily="50" charset="-128"/>
              </a:rPr>
              <a:t>LAN1/3/4 consists of a bridge</a:t>
            </a:r>
            <a:endParaRPr kumimoji="1" lang="ja-JP" altLang="ja-JP" sz="1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ＭＳ Ｐゴシック" pitchFamily="50" charset="-128"/>
              <a:cs typeface="ＭＳ Ｐゴシック" pitchFamily="50" charset="-128"/>
            </a:endParaRPr>
          </a:p>
        </p:txBody>
      </p:sp>
      <p:sp>
        <p:nvSpPr>
          <p:cNvPr id="25" name="テキスト ボックス 80"/>
          <p:cNvSpPr txBox="1"/>
          <p:nvPr/>
        </p:nvSpPr>
        <p:spPr>
          <a:xfrm>
            <a:off x="4937145" y="465730"/>
            <a:ext cx="2296169" cy="335648"/>
          </a:xfrm>
          <a:prstGeom prst="rect">
            <a:avLst/>
          </a:prstGeom>
          <a:solidFill>
            <a:srgbClr val="FCD5B5">
              <a:alpha val="60000"/>
            </a:srgbClr>
          </a:solidFill>
          <a:ln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en-US" altLang="ja-JP" sz="2000" b="1" dirty="0" smtClean="0">
                <a:solidFill>
                  <a:srgbClr val="FF0000"/>
                </a:solidFill>
                <a:latin typeface="Calibri" pitchFamily="34" charset="0"/>
                <a:ea typeface="Meiryo UI" pitchFamily="50" charset="-128"/>
                <a:cs typeface="Calibri" pitchFamily="34" charset="0"/>
              </a:rPr>
              <a:t>PREP Environment</a:t>
            </a:r>
          </a:p>
        </p:txBody>
      </p:sp>
    </p:spTree>
    <p:extLst>
      <p:ext uri="{BB962C8B-B14F-4D97-AF65-F5344CB8AC3E}">
        <p14:creationId xmlns:p14="http://schemas.microsoft.com/office/powerpoint/2010/main" val="79322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9"/>
</p:tagLst>
</file>

<file path=ppt/theme/theme1.xml><?xml version="1.0" encoding="utf-8"?>
<a:theme xmlns:a="http://schemas.openxmlformats.org/drawingml/2006/main" name="Blank">
  <a:themeElements>
    <a:clrScheme name="HDS Final">
      <a:dk1>
        <a:srgbClr val="414141"/>
      </a:dk1>
      <a:lt1>
        <a:sysClr val="window" lastClr="FFFFFF"/>
      </a:lt1>
      <a:dk2>
        <a:srgbClr val="00A499"/>
      </a:dk2>
      <a:lt2>
        <a:srgbClr val="999999"/>
      </a:lt2>
      <a:accent1>
        <a:srgbClr val="CC0000"/>
      </a:accent1>
      <a:accent2>
        <a:srgbClr val="CC0000"/>
      </a:accent2>
      <a:accent3>
        <a:srgbClr val="55951B"/>
      </a:accent3>
      <a:accent4>
        <a:srgbClr val="008EAA"/>
      </a:accent4>
      <a:accent5>
        <a:srgbClr val="FFC600"/>
      </a:accent5>
      <a:accent6>
        <a:srgbClr val="F78E1E"/>
      </a:accent6>
      <a:hlink>
        <a:srgbClr val="00C8DC"/>
      </a:hlink>
      <a:folHlink>
        <a:srgbClr val="008EAA"/>
      </a:folHlink>
    </a:clrScheme>
    <a:fontScheme name="HDS 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Blank.potx" id="{44156533-A68F-4DDE-B112-C33D144EF315}" vid="{E7520211-E552-4FE0-98BE-B4937DBA6D3E}"/>
    </a:ext>
  </a:extLst>
</a:theme>
</file>

<file path=ppt/theme/theme2.xml><?xml version="1.0" encoding="utf-8"?>
<a:theme xmlns:a="http://schemas.openxmlformats.org/drawingml/2006/main" name="Office Theme">
  <a:themeElements>
    <a:clrScheme name="HDS 2011">
      <a:dk1>
        <a:sysClr val="windowText" lastClr="000000"/>
      </a:dk1>
      <a:lt1>
        <a:sysClr val="window" lastClr="FFFFFF"/>
      </a:lt1>
      <a:dk2>
        <a:srgbClr val="14AF9F"/>
      </a:dk2>
      <a:lt2>
        <a:srgbClr val="6D6E71"/>
      </a:lt2>
      <a:accent1>
        <a:srgbClr val="FD0014"/>
      </a:accent1>
      <a:accent2>
        <a:srgbClr val="C20014"/>
      </a:accent2>
      <a:accent3>
        <a:srgbClr val="009933"/>
      </a:accent3>
      <a:accent4>
        <a:srgbClr val="0073B2"/>
      </a:accent4>
      <a:accent5>
        <a:srgbClr val="DEB408"/>
      </a:accent5>
      <a:accent6>
        <a:srgbClr val="DC7400"/>
      </a:accent6>
      <a:hlink>
        <a:srgbClr val="FD0014"/>
      </a:hlink>
      <a:folHlink>
        <a:srgbClr val="C20014"/>
      </a:folHlink>
    </a:clrScheme>
    <a:fontScheme name="HDS 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HDS 2011">
      <a:dk1>
        <a:sysClr val="windowText" lastClr="000000"/>
      </a:dk1>
      <a:lt1>
        <a:sysClr val="window" lastClr="FFFFFF"/>
      </a:lt1>
      <a:dk2>
        <a:srgbClr val="14AF9F"/>
      </a:dk2>
      <a:lt2>
        <a:srgbClr val="6D6E71"/>
      </a:lt2>
      <a:accent1>
        <a:srgbClr val="FD0014"/>
      </a:accent1>
      <a:accent2>
        <a:srgbClr val="C20014"/>
      </a:accent2>
      <a:accent3>
        <a:srgbClr val="009933"/>
      </a:accent3>
      <a:accent4>
        <a:srgbClr val="0073B2"/>
      </a:accent4>
      <a:accent5>
        <a:srgbClr val="DEB408"/>
      </a:accent5>
      <a:accent6>
        <a:srgbClr val="DC7400"/>
      </a:accent6>
      <a:hlink>
        <a:srgbClr val="FD0014"/>
      </a:hlink>
      <a:folHlink>
        <a:srgbClr val="C20014"/>
      </a:folHlink>
    </a:clrScheme>
    <a:fontScheme name="HDS 201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505</Words>
  <Application>Microsoft Office PowerPoint</Application>
  <PresentationFormat>On-screen Show (16:9)</PresentationFormat>
  <Paragraphs>138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Blank</vt:lpstr>
      <vt:lpstr>Panama PREP</vt:lpstr>
      <vt:lpstr>Panama PREP/ICS SVP Models</vt:lpstr>
      <vt:lpstr>Network configuration – SMU400 SVP</vt:lpstr>
      <vt:lpstr>Network configuration – Supermicro SVP</vt:lpstr>
      <vt:lpstr>Network configuration - Bridge setting on SuperMicro SVP </vt:lpstr>
      <vt:lpstr>Network configuration - Physical LAN port assignment</vt:lpstr>
    </vt:vector>
  </TitlesOfParts>
  <Company>Hitachi Data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configuration – SMU400 SVP</dc:title>
  <dc:creator>Hitachi Data Systems</dc:creator>
  <cp:lastModifiedBy>Hitachi Data Systems</cp:lastModifiedBy>
  <cp:revision>29</cp:revision>
  <dcterms:created xsi:type="dcterms:W3CDTF">2015-03-06T22:44:26Z</dcterms:created>
  <dcterms:modified xsi:type="dcterms:W3CDTF">2015-03-09T18:16:26Z</dcterms:modified>
</cp:coreProperties>
</file>