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83" r:id="rId4"/>
    <p:sldId id="290" r:id="rId5"/>
    <p:sldId id="285" r:id="rId6"/>
    <p:sldId id="287" r:id="rId7"/>
    <p:sldId id="286" r:id="rId8"/>
    <p:sldId id="292" r:id="rId9"/>
    <p:sldId id="289" r:id="rId10"/>
    <p:sldId id="293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109"/>
    <a:srgbClr val="8E0000"/>
    <a:srgbClr val="004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8"/>
  </p:normalViewPr>
  <p:slideViewPr>
    <p:cSldViewPr snapToGrid="0" snapToObjects="1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13T17:12:56.255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 9 11883,'0'0'5217,"16"-9"-4265,-13 24-10410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08-Sep-23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7">
            <a:extLst>
              <a:ext uri="{FF2B5EF4-FFF2-40B4-BE49-F238E27FC236}">
                <a16:creationId xmlns:a16="http://schemas.microsoft.com/office/drawing/2014/main" id="{1A9606D2-3277-4567-A0C1-362DBFDCE2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1" cy="6857999"/>
          </a:xfrm>
          <a:custGeom>
            <a:avLst/>
            <a:gdLst>
              <a:gd name="connsiteX0" fmla="*/ 3 w 11647715"/>
              <a:gd name="connsiteY0" fmla="*/ 0 h 2634343"/>
              <a:gd name="connsiteX1" fmla="*/ 11647715 w 11647715"/>
              <a:gd name="connsiteY1" fmla="*/ 0 h 2634343"/>
              <a:gd name="connsiteX2" fmla="*/ 11647715 w 11647715"/>
              <a:gd name="connsiteY2" fmla="*/ 2634343 h 2634343"/>
              <a:gd name="connsiteX3" fmla="*/ 3 w 11647715"/>
              <a:gd name="connsiteY3" fmla="*/ 2634343 h 2634343"/>
              <a:gd name="connsiteX4" fmla="*/ 3 w 11647715"/>
              <a:gd name="connsiteY4" fmla="*/ 1533667 h 2634343"/>
              <a:gd name="connsiteX5" fmla="*/ 0 w 11647715"/>
              <a:gd name="connsiteY5" fmla="*/ 1533667 h 2634343"/>
              <a:gd name="connsiteX6" fmla="*/ 0 w 11647715"/>
              <a:gd name="connsiteY6" fmla="*/ 980400 h 2634343"/>
              <a:gd name="connsiteX7" fmla="*/ 3 w 11647715"/>
              <a:gd name="connsiteY7" fmla="*/ 980400 h 2634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47715" h="2634343">
                <a:moveTo>
                  <a:pt x="3" y="0"/>
                </a:moveTo>
                <a:lnTo>
                  <a:pt x="11647715" y="0"/>
                </a:lnTo>
                <a:lnTo>
                  <a:pt x="11647715" y="2634343"/>
                </a:lnTo>
                <a:lnTo>
                  <a:pt x="3" y="2634343"/>
                </a:lnTo>
                <a:lnTo>
                  <a:pt x="3" y="1533667"/>
                </a:lnTo>
                <a:lnTo>
                  <a:pt x="0" y="1533667"/>
                </a:lnTo>
                <a:lnTo>
                  <a:pt x="0" y="980400"/>
                </a:lnTo>
                <a:lnTo>
                  <a:pt x="3" y="98040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22" name="Freeform: Shape 9">
            <a:extLst>
              <a:ext uri="{FF2B5EF4-FFF2-40B4-BE49-F238E27FC236}">
                <a16:creationId xmlns:a16="http://schemas.microsoft.com/office/drawing/2014/main" id="{A601F395-3079-4179-84BA-6654D9F82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7"/>
            <a:ext cx="10905067" cy="5571066"/>
          </a:xfrm>
          <a:custGeom>
            <a:avLst/>
            <a:gdLst>
              <a:gd name="connsiteX0" fmla="*/ 0 w 8130198"/>
              <a:gd name="connsiteY0" fmla="*/ 0 h 6857999"/>
              <a:gd name="connsiteX1" fmla="*/ 7241014 w 8130198"/>
              <a:gd name="connsiteY1" fmla="*/ 0 h 6857999"/>
              <a:gd name="connsiteX2" fmla="*/ 8130198 w 8130198"/>
              <a:gd name="connsiteY2" fmla="*/ 0 h 6857999"/>
              <a:gd name="connsiteX3" fmla="*/ 8130198 w 8130198"/>
              <a:gd name="connsiteY3" fmla="*/ 6857999 h 6857999"/>
              <a:gd name="connsiteX4" fmla="*/ 0 w 8130198"/>
              <a:gd name="connsiteY4" fmla="*/ 6857999 h 6857999"/>
              <a:gd name="connsiteX5" fmla="*/ 0 w 8130198"/>
              <a:gd name="connsiteY5" fmla="*/ 63753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30198" h="6857999">
                <a:moveTo>
                  <a:pt x="0" y="0"/>
                </a:moveTo>
                <a:lnTo>
                  <a:pt x="7241014" y="0"/>
                </a:lnTo>
                <a:lnTo>
                  <a:pt x="8130198" y="0"/>
                </a:lnTo>
                <a:lnTo>
                  <a:pt x="8130198" y="6857999"/>
                </a:lnTo>
                <a:lnTo>
                  <a:pt x="0" y="6857999"/>
                </a:lnTo>
                <a:lnTo>
                  <a:pt x="0" y="6375361"/>
                </a:lnTo>
                <a:close/>
              </a:path>
            </a:pathLst>
          </a:custGeom>
          <a:ln w="50800" cap="sq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outerShdw blurRad="127000" dist="63500" dir="4380000" algn="t" rotWithShape="0">
              <a:prstClr val="black">
                <a:alpha val="43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5-Point Star 24">
            <a:extLst>
              <a:ext uri="{FF2B5EF4-FFF2-40B4-BE49-F238E27FC236}">
                <a16:creationId xmlns:a16="http://schemas.microsoft.com/office/drawing/2014/main" id="{B15DEAD7-09E6-42D9-9D03-43E6EA3E0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9678" y="3748085"/>
            <a:ext cx="252644" cy="252644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8407" y="1044250"/>
            <a:ext cx="9841574" cy="2646007"/>
          </a:xfrm>
        </p:spPr>
        <p:txBody>
          <a:bodyPr>
            <a:normAutofit/>
          </a:bodyPr>
          <a:lstStyle/>
          <a:p>
            <a:pPr algn="ctr"/>
            <a:r>
              <a:rPr lang="en-US" sz="6000"/>
              <a:t>Software Defined Access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8408" y="4058557"/>
            <a:ext cx="9841574" cy="1906814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2400" b="1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By Khawar Butt [CCIE x 7#12353 &amp; CCDE#20110020]</a:t>
            </a:r>
          </a:p>
          <a:p>
            <a:pPr algn="ctr">
              <a:lnSpc>
                <a:spcPct val="110000"/>
              </a:lnSpc>
            </a:pP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  <a:latin typeface="Bookman Old Style" panose="02050604050505020204" pitchFamily="18" charset="0"/>
              </a:rPr>
              <a:t>[R/S, Security, Sp, Voice, Storage Networking, Data Center, Wireless]</a:t>
            </a:r>
          </a:p>
          <a:p>
            <a:pPr algn="ctr">
              <a:lnSpc>
                <a:spcPct val="110000"/>
              </a:lnSpc>
            </a:pPr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  <a:p>
            <a:pPr algn="ctr">
              <a:lnSpc>
                <a:spcPct val="110000"/>
              </a:lnSpc>
            </a:pPr>
            <a:endParaRPr lang="en-US" sz="2400">
              <a:solidFill>
                <a:schemeClr val="tx1">
                  <a:lumMod val="85000"/>
                  <a:lumOff val="15000"/>
                </a:schemeClr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7">
            <a:extLst>
              <a:ext uri="{FF2B5EF4-FFF2-40B4-BE49-F238E27FC236}">
                <a16:creationId xmlns:a16="http://schemas.microsoft.com/office/drawing/2014/main" id="{C38E665F-010A-4CF3-9B64-5888D0D74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151965"/>
          </a:xfrm>
        </p:spPr>
        <p:txBody>
          <a:bodyPr>
            <a:normAutofit/>
          </a:bodyPr>
          <a:lstStyle/>
          <a:p>
            <a:r>
              <a:rPr lang="en-US"/>
              <a:t>Software defined Access (SDA)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196122"/>
            <a:ext cx="10394707" cy="3821723"/>
          </a:xfrm>
        </p:spPr>
        <p:txBody>
          <a:bodyPr>
            <a:norm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Overview of SDA and controller-based networking</a:t>
            </a:r>
          </a:p>
          <a:p>
            <a:r>
              <a:rPr lang="en-US" dirty="0">
                <a:latin typeface="Consolas" panose="020B0609020204030204" pitchFamily="49" charset="0"/>
              </a:rPr>
              <a:t>SDA Components &amp; Roles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DNAC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Fabric Edge Nodes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Fabric Border Nodes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Control Plane NODE(S)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Underlay Network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Fusion Router</a:t>
            </a:r>
          </a:p>
          <a:p>
            <a:pPr lvl="1"/>
            <a:r>
              <a:rPr lang="en-US" dirty="0">
                <a:latin typeface="Consolas" panose="020B0609020204030204" pitchFamily="49" charset="0"/>
              </a:rPr>
              <a:t>ISE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854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3">
            <a:extLst>
              <a:ext uri="{FF2B5EF4-FFF2-40B4-BE49-F238E27FC236}">
                <a16:creationId xmlns:a16="http://schemas.microsoft.com/office/drawing/2014/main" id="{576E8DBD-6DBD-4FCB-8FE8-8F0425C0B6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76" name="Freeform 11">
            <a:extLst>
              <a:ext uri="{FF2B5EF4-FFF2-40B4-BE49-F238E27FC236}">
                <a16:creationId xmlns:a16="http://schemas.microsoft.com/office/drawing/2014/main" id="{70BE0118-665B-49AC-8ED9-B29C009CED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8" name="Freeform 13">
            <a:extLst>
              <a:ext uri="{FF2B5EF4-FFF2-40B4-BE49-F238E27FC236}">
                <a16:creationId xmlns:a16="http://schemas.microsoft.com/office/drawing/2014/main" id="{DB8E4593-3024-4A7B-92FB-8114D72E5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0" name="Freeform 25">
            <a:extLst>
              <a:ext uri="{FF2B5EF4-FFF2-40B4-BE49-F238E27FC236}">
                <a16:creationId xmlns:a16="http://schemas.microsoft.com/office/drawing/2014/main" id="{F72029E6-113E-4A42-8D29-4B796B39B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82" name="Freeform 14">
            <a:extLst>
              <a:ext uri="{FF2B5EF4-FFF2-40B4-BE49-F238E27FC236}">
                <a16:creationId xmlns:a16="http://schemas.microsoft.com/office/drawing/2014/main" id="{FBAE6AE5-2B20-46E6-B338-A385BFF09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184" name="5-Point Star 24">
            <a:extLst>
              <a:ext uri="{FF2B5EF4-FFF2-40B4-BE49-F238E27FC236}">
                <a16:creationId xmlns:a16="http://schemas.microsoft.com/office/drawing/2014/main" id="{4555B12C-E2CF-448D-918F-96D0958DC6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86" name="Rectangle 185">
            <a:extLst>
              <a:ext uri="{FF2B5EF4-FFF2-40B4-BE49-F238E27FC236}">
                <a16:creationId xmlns:a16="http://schemas.microsoft.com/office/drawing/2014/main" id="{9EB9FA3F-CAB0-4533-9364-224CEC6FF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88952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" name="Title 1">
            <a:extLst>
              <a:ext uri="{FF2B5EF4-FFF2-40B4-BE49-F238E27FC236}">
                <a16:creationId xmlns:a16="http://schemas.microsoft.com/office/drawing/2014/main" id="{91A5FE6A-4A9F-4ED8-8580-184ED996FB2E}"/>
              </a:ext>
            </a:extLst>
          </p:cNvPr>
          <p:cNvSpPr txBox="1">
            <a:spLocks/>
          </p:cNvSpPr>
          <p:nvPr/>
        </p:nvSpPr>
        <p:spPr>
          <a:xfrm>
            <a:off x="702198" y="285826"/>
            <a:ext cx="10805790" cy="7477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600"/>
              </a:spcAft>
            </a:pPr>
            <a:r>
              <a:rPr lang="en-US" dirty="0"/>
              <a:t>SDA-Based CAMPUS NETWORK</a:t>
            </a:r>
          </a:p>
        </p:txBody>
      </p:sp>
      <p:sp>
        <p:nvSpPr>
          <p:cNvPr id="188" name="5-Point Star 31">
            <a:extLst>
              <a:ext uri="{FF2B5EF4-FFF2-40B4-BE49-F238E27FC236}">
                <a16:creationId xmlns:a16="http://schemas.microsoft.com/office/drawing/2014/main" id="{42B0C1BF-5CB1-40DA-9A22-5452B54691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03408" y="6388943"/>
            <a:ext cx="373049" cy="373049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lumMod val="65000"/>
              <a:lumOff val="35000"/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5868256-59BC-3532-322E-F4808BBDC0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133" y="1218124"/>
            <a:ext cx="9223023" cy="563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06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 dirty="0"/>
              <a:t>SDA – Devices – DNAC Controller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326380" cy="3800693"/>
          </a:xfrm>
        </p:spPr>
        <p:txBody>
          <a:bodyPr anchor="t">
            <a:normAutofit/>
          </a:bodyPr>
          <a:lstStyle/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Cisco Digital Network Architecture (DNA) Controller – </a:t>
            </a:r>
            <a:r>
              <a:rPr lang="en-US" sz="1800" b="1" dirty="0">
                <a:solidFill>
                  <a:srgbClr val="002060"/>
                </a:solidFill>
                <a:latin typeface="Consolas" panose="020B0609020204030204" pitchFamily="49" charset="0"/>
              </a:rPr>
              <a:t>DNAC</a:t>
            </a: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 is a physical appliance that controls the configuration of SDA based networks.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It is responsible for the Discovery &amp; configuration of the SDA Devices.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You control the configuration &amp; Maintenance of the all the switches in the </a:t>
            </a:r>
            <a:r>
              <a:rPr lang="en-US" sz="1800" dirty="0" err="1">
                <a:solidFill>
                  <a:srgbClr val="002060"/>
                </a:solidFill>
                <a:latin typeface="Consolas" panose="020B0609020204030204" pitchFamily="49" charset="0"/>
              </a:rPr>
              <a:t>CAMpus</a:t>
            </a: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 fabric from the DNAC.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A38BFA-4A4B-4B2A-A297-112CE39CA0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1988" y="3191092"/>
            <a:ext cx="2433371" cy="162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8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 dirty="0"/>
              <a:t>SDA – Devices – Fabric Edge </a:t>
            </a:r>
            <a:r>
              <a:rPr lang="en-US" dirty="0" err="1"/>
              <a:t>NOdes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326380" cy="3800693"/>
          </a:xfrm>
        </p:spPr>
        <p:txBody>
          <a:bodyPr anchor="t">
            <a:normAutofit/>
          </a:bodyPr>
          <a:lstStyle/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These are Access layer switches that connect the End-device to the SDA Fabric.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Fabric Edge Nodes are configured &amp; managed by the DNAC.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Fabric Edge nodes include the Cisco Catalyst 3850, 4500E, 9300 &amp; 9400 Series switches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395982-5B84-43B8-BA31-C2824C04A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1157" y="2171700"/>
            <a:ext cx="3141406" cy="3141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78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/>
              <a:t>SDA – Devices – Fabric border </a:t>
            </a:r>
            <a:r>
              <a:rPr lang="en-US" err="1"/>
              <a:t>NOdes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286000"/>
            <a:ext cx="5557683" cy="4163961"/>
          </a:xfrm>
        </p:spPr>
        <p:txBody>
          <a:bodyPr anchor="t">
            <a:normAutofit/>
          </a:bodyPr>
          <a:lstStyle/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fabric border nodes serve as the gateway between the SD-Access fabric site and the networks external to the fabric. 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fabric border node is responsible for network virtualization interworking and SGT propagation from the fabric to the rest of the network.</a:t>
            </a:r>
          </a:p>
          <a:p>
            <a:pPr marL="403225" indent="-395288"/>
            <a:r>
              <a:rPr lang="en-US" sz="1800">
                <a:solidFill>
                  <a:srgbClr val="002060"/>
                </a:solidFill>
                <a:latin typeface="Consolas" panose="020B0609020204030204" pitchFamily="49" charset="0"/>
              </a:rPr>
              <a:t>Fabric Border </a:t>
            </a: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nodes include the Cisco Catalyst 3850, 6500, 6800 &amp; 9500 Series switches &amp; Nexus 7700 Switch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A3D555-E45D-4B1E-9670-C5BED54BE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8322" y="2286000"/>
            <a:ext cx="2889571" cy="303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74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/>
              <a:t>SDA – Devices – Control Plane </a:t>
            </a:r>
            <a:r>
              <a:rPr lang="en-US" err="1"/>
              <a:t>NOde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326380" cy="3800693"/>
          </a:xfrm>
        </p:spPr>
        <p:txBody>
          <a:bodyPr anchor="t">
            <a:normAutofit/>
          </a:bodyPr>
          <a:lstStyle/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SDA fabric control plane node is LISP Map-Server (MS) and Map-Resolver (MR)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control plane database tracks all endpoints in the fabric site. It associates the endpoints to fabric nodes (Edge Node or Border)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Fabric Edge nodes include the Cisco Catalyst 3850, 6500, 6800 &amp; 9500 Series switches &amp; Nexus 7700 Switch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B4A96D-2352-4267-8D90-6CCFD26792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773" y="2286000"/>
            <a:ext cx="2802188" cy="299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497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 dirty="0"/>
              <a:t>SDA – Devices Underlay Switches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326380" cy="3800693"/>
          </a:xfrm>
        </p:spPr>
        <p:txBody>
          <a:bodyPr anchor="t">
            <a:normAutofit fontScale="92500"/>
          </a:bodyPr>
          <a:lstStyle/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underlay network is defined by the physical switches and routers that are used to deploy the SD-Access network. </a:t>
            </a:r>
          </a:p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All network elements of the underlay must establish IP connectivity via the use of a routing protocol.</a:t>
            </a:r>
          </a:p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Instead of using arbitrary network topologies and protocols, the underlay implementation for SD-Access uses a well-designed Layer 3 foundation inclusive of the campus edge switches</a:t>
            </a:r>
            <a:endParaRPr lang="en-US" sz="1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FB3540-5F14-4B09-90EC-A4D11D62E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5782" y="3106994"/>
            <a:ext cx="2279149" cy="227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57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/>
              <a:t>SDA – Devices – Fusion Router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839690" cy="3800693"/>
          </a:xfrm>
        </p:spPr>
        <p:txBody>
          <a:bodyPr anchor="t">
            <a:normAutofit/>
          </a:bodyPr>
          <a:lstStyle/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fusion router is used to perform VRF route leaking between user VRFs and Shared-Services, which may be in the Global routing table (GRT) or another VRF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Shared Services may consist of DHCP, DNS, NTP, WLC, ISE, DNAC components which must be made available to other virtual networks (VN’s) in the Campus</a:t>
            </a:r>
          </a:p>
          <a:p>
            <a:pPr marL="403225" indent="-395288"/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It could be any L3 Device with VRF&amp; BGP  functionality</a:t>
            </a:r>
          </a:p>
          <a:p>
            <a:pPr marL="0" indent="0">
              <a:buNone/>
            </a:pP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3B7535-85A4-443D-A647-604A020800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5531" y="2421828"/>
            <a:ext cx="4239105" cy="2543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40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492A138-EC4F-4F03-B497-EBDF2443F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10792837" cy="1485900"/>
          </a:xfrm>
        </p:spPr>
        <p:txBody>
          <a:bodyPr>
            <a:normAutofit/>
          </a:bodyPr>
          <a:lstStyle/>
          <a:p>
            <a:r>
              <a:rPr lang="en-US" dirty="0"/>
              <a:t>SDA – Devices – 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86000"/>
            <a:ext cx="5685502" cy="4154129"/>
          </a:xfrm>
        </p:spPr>
        <p:txBody>
          <a:bodyPr anchor="t">
            <a:normAutofit lnSpcReduction="10000"/>
          </a:bodyPr>
          <a:lstStyle/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ISE is an integral part of SDA for policy implementation, enabling dynamic mapping of users and devices to scalable groups and simplifying end-to-end security policy enforcement</a:t>
            </a:r>
          </a:p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ISE integrates with DNAC by using </a:t>
            </a:r>
            <a:r>
              <a:rPr lang="en-US" sz="1800" dirty="0" err="1">
                <a:solidFill>
                  <a:srgbClr val="002060"/>
                </a:solidFill>
                <a:latin typeface="Consolas" panose="020B0609020204030204" pitchFamily="49" charset="0"/>
              </a:rPr>
              <a:t>pxGrid</a:t>
            </a: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 and REST APIs for exchange of client information and automation of fabric-related configurations on ISE. </a:t>
            </a:r>
          </a:p>
          <a:p>
            <a:pPr marL="403225" indent="-395288">
              <a:lnSpc>
                <a:spcPct val="110000"/>
              </a:lnSpc>
            </a:pP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The SDA solution integrates Cisco </a:t>
            </a:r>
            <a:r>
              <a:rPr lang="en-US" sz="1800" dirty="0" err="1">
                <a:solidFill>
                  <a:srgbClr val="002060"/>
                </a:solidFill>
                <a:latin typeface="Consolas" panose="020B0609020204030204" pitchFamily="49" charset="0"/>
              </a:rPr>
              <a:t>TrustSec</a:t>
            </a:r>
            <a:r>
              <a:rPr lang="en-US" sz="1800" dirty="0">
                <a:solidFill>
                  <a:srgbClr val="002060"/>
                </a:solidFill>
                <a:latin typeface="Consolas" panose="020B0609020204030204" pitchFamily="49" charset="0"/>
              </a:rPr>
              <a:t> by supporting group-based policy end-to-end, including SGT information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7E2DAC-8C12-4515-AEC1-479570D4B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420" y="3151200"/>
            <a:ext cx="2039967" cy="140943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A4FCA3-2359-0348-9335-B1ECE9D536C2}"/>
                  </a:ext>
                </a:extLst>
              </p14:cNvPr>
              <p14:cNvContentPartPr/>
              <p14:nvPr/>
            </p14:nvContentPartPr>
            <p14:xfrm>
              <a:off x="11699738" y="3890585"/>
              <a:ext cx="7200" cy="5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A4FCA3-2359-0348-9335-B1ECE9D536C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691098" y="3881585"/>
                <a:ext cx="24840" cy="2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765460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912"/>
            <a:ext cx="10396882" cy="1151965"/>
          </a:xfrm>
        </p:spPr>
        <p:txBody>
          <a:bodyPr>
            <a:normAutofit/>
          </a:bodyPr>
          <a:lstStyle/>
          <a:p>
            <a:r>
              <a:rPr lang="en-US"/>
              <a:t>Workspace Slide </a:t>
            </a:r>
            <a:endParaRPr lang="en-US" dirty="0">
              <a:solidFill>
                <a:srgbClr val="9411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5124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3518</TotalTime>
  <Words>539</Words>
  <Application>Microsoft Office PowerPoint</Application>
  <PresentationFormat>Widescreen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Bookman Old Style</vt:lpstr>
      <vt:lpstr>Consolas</vt:lpstr>
      <vt:lpstr>Impact</vt:lpstr>
      <vt:lpstr>Main Event</vt:lpstr>
      <vt:lpstr>Software Defined Access</vt:lpstr>
      <vt:lpstr>Software defined Access (SDA)</vt:lpstr>
      <vt:lpstr>PowerPoint Presentation</vt:lpstr>
      <vt:lpstr>SDA – Devices – DNAC Controller</vt:lpstr>
      <vt:lpstr>SDA – Devices – Fabric Edge NOdes</vt:lpstr>
      <vt:lpstr>SDA – Devices – Fabric border NOdes</vt:lpstr>
      <vt:lpstr>SDA – Devices – Control Plane NOde</vt:lpstr>
      <vt:lpstr>SDA – Devices Underlay Switches </vt:lpstr>
      <vt:lpstr>SDA – Devices – Fusion Router</vt:lpstr>
      <vt:lpstr>SDA – Devices – ISE</vt:lpstr>
      <vt:lpstr>Workspace Slide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 Defined Access</dc:title>
  <dc:creator>Khawar Butt</dc:creator>
  <cp:lastModifiedBy>Khawar Butt</cp:lastModifiedBy>
  <cp:revision>7</cp:revision>
  <dcterms:created xsi:type="dcterms:W3CDTF">2020-06-22T19:05:10Z</dcterms:created>
  <dcterms:modified xsi:type="dcterms:W3CDTF">2023-09-08T09:51:20Z</dcterms:modified>
</cp:coreProperties>
</file>